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2"/>
  </p:notesMasterIdLst>
  <p:sldIdLst>
    <p:sldId id="363" r:id="rId2"/>
    <p:sldId id="339" r:id="rId3"/>
    <p:sldId id="410" r:id="rId4"/>
    <p:sldId id="367" r:id="rId5"/>
    <p:sldId id="364" r:id="rId6"/>
    <p:sldId id="348" r:id="rId7"/>
    <p:sldId id="417" r:id="rId8"/>
    <p:sldId id="412" r:id="rId9"/>
    <p:sldId id="349" r:id="rId10"/>
    <p:sldId id="317" r:id="rId11"/>
    <p:sldId id="327" r:id="rId12"/>
    <p:sldId id="335" r:id="rId13"/>
    <p:sldId id="368" r:id="rId14"/>
    <p:sldId id="322" r:id="rId15"/>
    <p:sldId id="411" r:id="rId16"/>
    <p:sldId id="324" r:id="rId17"/>
    <p:sldId id="381" r:id="rId18"/>
    <p:sldId id="325" r:id="rId19"/>
    <p:sldId id="334" r:id="rId20"/>
    <p:sldId id="336" r:id="rId21"/>
    <p:sldId id="393" r:id="rId22"/>
    <p:sldId id="340" r:id="rId23"/>
    <p:sldId id="338" r:id="rId24"/>
    <p:sldId id="320" r:id="rId25"/>
    <p:sldId id="423" r:id="rId26"/>
    <p:sldId id="347" r:id="rId27"/>
    <p:sldId id="357" r:id="rId28"/>
    <p:sldId id="362" r:id="rId29"/>
    <p:sldId id="302" r:id="rId30"/>
    <p:sldId id="426" r:id="rId31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F00"/>
    <a:srgbClr val="FFC800"/>
    <a:srgbClr val="FFDC00"/>
    <a:srgbClr val="D7FF00"/>
    <a:srgbClr val="FFE100"/>
    <a:srgbClr val="FFE600"/>
    <a:srgbClr val="FFE900"/>
    <a:srgbClr val="DCFF00"/>
    <a:srgbClr val="FFFF00"/>
    <a:srgbClr val="4C1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13978-E9C4-4D01-A602-8B1893D42C51}" v="19" dt="2022-08-02T11:30:47.1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612" autoAdjust="0"/>
    <p:restoredTop sz="94710" autoAdjust="0"/>
  </p:normalViewPr>
  <p:slideViewPr>
    <p:cSldViewPr>
      <p:cViewPr varScale="1">
        <p:scale>
          <a:sx n="103" d="100"/>
          <a:sy n="103" d="100"/>
        </p:scale>
        <p:origin x="72" y="5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0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9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4EB13978-E9C4-4D01-A602-8B1893D42C51}"/>
    <pc:docChg chg="undo custSel addSld delSld modSld sldOrd modMainMaster">
      <pc:chgData name="David Barry" userId="bce5ccbc-7b58-49ec-acb4-501dc5ec953d" providerId="ADAL" clId="{4EB13978-E9C4-4D01-A602-8B1893D42C51}" dt="2022-08-02T11:34:53.384" v="9232"/>
      <pc:docMkLst>
        <pc:docMk/>
      </pc:docMkLst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719407596" sldId="275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606360822" sldId="287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657239801" sldId="318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3706327518" sldId="319"/>
        </pc:sldMkLst>
      </pc:sldChg>
      <pc:sldChg chg="ord">
        <pc:chgData name="David Barry" userId="bce5ccbc-7b58-49ec-acb4-501dc5ec953d" providerId="ADAL" clId="{4EB13978-E9C4-4D01-A602-8B1893D42C51}" dt="2022-08-02T11:30:47.105" v="9218"/>
        <pc:sldMkLst>
          <pc:docMk/>
          <pc:sldMk cId="4058263445" sldId="32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108996711" sldId="328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2298988032" sldId="329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3153072801" sldId="33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4117004322" sldId="331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286591207" sldId="332"/>
        </pc:sldMkLst>
      </pc:sldChg>
      <pc:sldChg chg="mod modTransition modShow">
        <pc:chgData name="David Barry" userId="bce5ccbc-7b58-49ec-acb4-501dc5ec953d" providerId="ADAL" clId="{4EB13978-E9C4-4D01-A602-8B1893D42C51}" dt="2022-08-02T11:34:53.384" v="9232"/>
        <pc:sldMkLst>
          <pc:docMk/>
          <pc:sldMk cId="3590095513" sldId="334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479110567" sldId="337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844073727" sldId="341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2583447946" sldId="343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3096226645" sldId="344"/>
        </pc:sldMkLst>
      </pc:sldChg>
      <pc:sldChg chg="mod modTransition modShow">
        <pc:chgData name="David Barry" userId="bce5ccbc-7b58-49ec-acb4-501dc5ec953d" providerId="ADAL" clId="{4EB13978-E9C4-4D01-A602-8B1893D42C51}" dt="2022-08-02T11:32:46.052" v="9221"/>
        <pc:sldMkLst>
          <pc:docMk/>
          <pc:sldMk cId="2366269049" sldId="347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765023793" sldId="35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7389998" sldId="351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19892565" sldId="352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816697525" sldId="353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036836512" sldId="354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95483782" sldId="356"/>
        </pc:sldMkLst>
      </pc:sldChg>
      <pc:sldChg chg="mod modTransition modShow">
        <pc:chgData name="David Barry" userId="bce5ccbc-7b58-49ec-acb4-501dc5ec953d" providerId="ADAL" clId="{4EB13978-E9C4-4D01-A602-8B1893D42C51}" dt="2022-08-02T11:32:46.052" v="9221"/>
        <pc:sldMkLst>
          <pc:docMk/>
          <pc:sldMk cId="90206131" sldId="357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393797045" sldId="358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701713376" sldId="359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169070712" sldId="360"/>
        </pc:sldMkLst>
      </pc:sldChg>
      <pc:sldChg chg="mod modTransition modShow">
        <pc:chgData name="David Barry" userId="bce5ccbc-7b58-49ec-acb4-501dc5ec953d" providerId="ADAL" clId="{4EB13978-E9C4-4D01-A602-8B1893D42C51}" dt="2022-08-02T11:34:11.292" v="9228"/>
        <pc:sldMkLst>
          <pc:docMk/>
          <pc:sldMk cId="1124477679" sldId="362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766012949" sldId="37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800007359" sldId="371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709717961" sldId="372"/>
        </pc:sldMkLst>
      </pc:sldChg>
      <pc:sldChg chg="del">
        <pc:chgData name="David Barry" userId="bce5ccbc-7b58-49ec-acb4-501dc5ec953d" providerId="ADAL" clId="{4EB13978-E9C4-4D01-A602-8B1893D42C51}" dt="2022-08-02T11:34:07.775" v="9226" actId="47"/>
        <pc:sldMkLst>
          <pc:docMk/>
          <pc:sldMk cId="217390788" sldId="373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257924997" sldId="374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2252855196" sldId="376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761183892" sldId="377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1830068811" sldId="378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962480324" sldId="382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355753977" sldId="385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219678841" sldId="386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848876059" sldId="388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26717040" sldId="389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758755956" sldId="39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496639128" sldId="394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898591975" sldId="395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2486611856" sldId="396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442115750" sldId="397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2323706869" sldId="398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768757976" sldId="400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022399084" sldId="401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2736922851" sldId="402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2635160253" sldId="403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898365731" sldId="404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202654485" sldId="405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551197801" sldId="407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860078928" sldId="408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353050116" sldId="409"/>
        </pc:sldMkLst>
      </pc:sldChg>
      <pc:sldChg chg="mod modTransition modShow">
        <pc:chgData name="David Barry" userId="bce5ccbc-7b58-49ec-acb4-501dc5ec953d" providerId="ADAL" clId="{4EB13978-E9C4-4D01-A602-8B1893D42C51}" dt="2022-08-02T11:34:42.972" v="9230"/>
        <pc:sldMkLst>
          <pc:docMk/>
          <pc:sldMk cId="1456443334" sldId="412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562517090" sldId="413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447207523" sldId="414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244460274" sldId="415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87446763" sldId="416"/>
        </pc:sldMkLst>
      </pc:sldChg>
      <pc:sldChg chg="del">
        <pc:chgData name="David Barry" userId="bce5ccbc-7b58-49ec-acb4-501dc5ec953d" providerId="ADAL" clId="{4EB13978-E9C4-4D01-A602-8B1893D42C51}" dt="2022-08-02T11:29:04.547" v="9215" actId="47"/>
        <pc:sldMkLst>
          <pc:docMk/>
          <pc:sldMk cId="4009687179" sldId="418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40620046" sldId="419"/>
        </pc:sldMkLst>
      </pc:sldChg>
      <pc:sldChg chg="del">
        <pc:chgData name="David Barry" userId="bce5ccbc-7b58-49ec-acb4-501dc5ec953d" providerId="ADAL" clId="{4EB13978-E9C4-4D01-A602-8B1893D42C51}" dt="2022-08-02T11:29:07.086" v="9217" actId="47"/>
        <pc:sldMkLst>
          <pc:docMk/>
          <pc:sldMk cId="3187902787" sldId="420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09034463" sldId="421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3230715915" sldId="422"/>
        </pc:sldMkLst>
      </pc:sldChg>
      <pc:sldChg chg="mod modTransition modShow">
        <pc:chgData name="David Barry" userId="bce5ccbc-7b58-49ec-acb4-501dc5ec953d" providerId="ADAL" clId="{4EB13978-E9C4-4D01-A602-8B1893D42C51}" dt="2022-08-02T11:32:46.052" v="9221"/>
        <pc:sldMkLst>
          <pc:docMk/>
          <pc:sldMk cId="3685479468" sldId="423"/>
        </pc:sldMkLst>
      </pc:sldChg>
      <pc:sldChg chg="del">
        <pc:chgData name="David Barry" userId="bce5ccbc-7b58-49ec-acb4-501dc5ec953d" providerId="ADAL" clId="{4EB13978-E9C4-4D01-A602-8B1893D42C51}" dt="2022-08-02T11:29:05.614" v="9216" actId="47"/>
        <pc:sldMkLst>
          <pc:docMk/>
          <pc:sldMk cId="1449474977" sldId="424"/>
        </pc:sldMkLst>
      </pc:sldChg>
      <pc:sldChg chg="del">
        <pc:chgData name="David Barry" userId="bce5ccbc-7b58-49ec-acb4-501dc5ec953d" providerId="ADAL" clId="{4EB13978-E9C4-4D01-A602-8B1893D42C51}" dt="2022-08-02T11:33:59.647" v="9225" actId="47"/>
        <pc:sldMkLst>
          <pc:docMk/>
          <pc:sldMk cId="2972928678" sldId="425"/>
        </pc:sldMkLst>
      </pc:sldChg>
      <pc:sldChg chg="modSp new add">
        <pc:chgData name="David Barry" userId="bce5ccbc-7b58-49ec-acb4-501dc5ec953d" providerId="ADAL" clId="{4EB13978-E9C4-4D01-A602-8B1893D42C51}" dt="2022-08-02T11:14:03.278" v="9214" actId="20577"/>
        <pc:sldMkLst>
          <pc:docMk/>
          <pc:sldMk cId="1363615333" sldId="426"/>
        </pc:sldMkLst>
        <pc:spChg chg="mod">
          <ac:chgData name="David Barry" userId="bce5ccbc-7b58-49ec-acb4-501dc5ec953d" providerId="ADAL" clId="{4EB13978-E9C4-4D01-A602-8B1893D42C51}" dt="2022-08-02T10:55:39.213" v="9077" actId="20577"/>
          <ac:spMkLst>
            <pc:docMk/>
            <pc:sldMk cId="1363615333" sldId="426"/>
            <ac:spMk id="2" creationId="{DDCD4D1C-3523-4AA7-AC18-B380F7B37F7F}"/>
          </ac:spMkLst>
        </pc:spChg>
        <pc:spChg chg="mod">
          <ac:chgData name="David Barry" userId="bce5ccbc-7b58-49ec-acb4-501dc5ec953d" providerId="ADAL" clId="{4EB13978-E9C4-4D01-A602-8B1893D42C51}" dt="2022-08-02T11:14:03.278" v="9214" actId="20577"/>
          <ac:spMkLst>
            <pc:docMk/>
            <pc:sldMk cId="1363615333" sldId="426"/>
            <ac:spMk id="3" creationId="{AA4E594B-6D38-4D7F-81F5-A2F5E506C1A8}"/>
          </ac:spMkLst>
        </pc:spChg>
      </pc:sldChg>
    </pc:docChg>
  </pc:docChgLst>
  <pc:docChgLst>
    <pc:chgData name="David Barry" userId="bce5ccbc-7b58-49ec-acb4-501dc5ec953d" providerId="ADAL" clId="{AEB397BE-7BEF-4E13-8F45-EF4E37262F13}"/>
  </pc:docChgLst>
  <pc:docChgLst>
    <pc:chgData name="David" userId="bce5ccbc-7b58-49ec-acb4-501dc5ec953d" providerId="ADAL" clId="{BAA0F6EF-258E-42CD-B2C5-445A9DA28DF4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Test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Test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Spearmans!$A$2:$A$102</c:f>
              <c:numCache>
                <c:formatCode>General</c:formatCode>
                <c:ptCount val="101"/>
                <c:pt idx="0">
                  <c:v>2.7788964272676253</c:v>
                </c:pt>
                <c:pt idx="1">
                  <c:v>221.29860534917589</c:v>
                </c:pt>
                <c:pt idx="2">
                  <c:v>66.564367075935849</c:v>
                </c:pt>
                <c:pt idx="3">
                  <c:v>121.10466521514655</c:v>
                </c:pt>
                <c:pt idx="4">
                  <c:v>19.755010929827137</c:v>
                </c:pt>
                <c:pt idx="5">
                  <c:v>111.32303594300126</c:v>
                </c:pt>
                <c:pt idx="6">
                  <c:v>207.64294158946643</c:v>
                </c:pt>
                <c:pt idx="7">
                  <c:v>76.21436308849087</c:v>
                </c:pt>
                <c:pt idx="8">
                  <c:v>224.30094640362864</c:v>
                </c:pt>
                <c:pt idx="9">
                  <c:v>243.09492346253032</c:v>
                </c:pt>
                <c:pt idx="10">
                  <c:v>45.986207607354601</c:v>
                </c:pt>
                <c:pt idx="11">
                  <c:v>176.41178527672395</c:v>
                </c:pt>
                <c:pt idx="12">
                  <c:v>179.16285451507002</c:v>
                </c:pt>
                <c:pt idx="13">
                  <c:v>122.674900546749</c:v>
                </c:pt>
                <c:pt idx="14">
                  <c:v>102.63952157303177</c:v>
                </c:pt>
                <c:pt idx="15">
                  <c:v>213.25097894930167</c:v>
                </c:pt>
                <c:pt idx="16">
                  <c:v>11.011951257788922</c:v>
                </c:pt>
                <c:pt idx="17">
                  <c:v>97.21133490457521</c:v>
                </c:pt>
                <c:pt idx="18">
                  <c:v>140.40111930366692</c:v>
                </c:pt>
                <c:pt idx="19">
                  <c:v>189.82323651968682</c:v>
                </c:pt>
                <c:pt idx="20">
                  <c:v>181.96801256023946</c:v>
                </c:pt>
                <c:pt idx="21">
                  <c:v>94.423995265396115</c:v>
                </c:pt>
                <c:pt idx="22">
                  <c:v>193.81674138976311</c:v>
                </c:pt>
                <c:pt idx="23">
                  <c:v>249.37782550731245</c:v>
                </c:pt>
                <c:pt idx="24">
                  <c:v>163.40814067276722</c:v>
                </c:pt>
                <c:pt idx="25">
                  <c:v>181.3370437328409</c:v>
                </c:pt>
                <c:pt idx="26">
                  <c:v>234.32552230326678</c:v>
                </c:pt>
                <c:pt idx="27">
                  <c:v>141.00381946491589</c:v>
                </c:pt>
                <c:pt idx="28">
                  <c:v>98.250667754276463</c:v>
                </c:pt>
                <c:pt idx="29">
                  <c:v>118.21775587459186</c:v>
                </c:pt>
                <c:pt idx="30">
                  <c:v>36.246623105500731</c:v>
                </c:pt>
                <c:pt idx="31">
                  <c:v>61.038958438290621</c:v>
                </c:pt>
                <c:pt idx="32">
                  <c:v>233.87693782601096</c:v>
                </c:pt>
                <c:pt idx="33">
                  <c:v>159.9374442515564</c:v>
                </c:pt>
                <c:pt idx="34">
                  <c:v>225.7644378028813</c:v>
                </c:pt>
                <c:pt idx="35">
                  <c:v>7.1723628141538143</c:v>
                </c:pt>
                <c:pt idx="36">
                  <c:v>125.46051484165011</c:v>
                </c:pt>
                <c:pt idx="37">
                  <c:v>194.21848538538242</c:v>
                </c:pt>
                <c:pt idx="38">
                  <c:v>136.76363772723113</c:v>
                </c:pt>
                <c:pt idx="39">
                  <c:v>64.717212673137283</c:v>
                </c:pt>
                <c:pt idx="40">
                  <c:v>150.33991240164312</c:v>
                </c:pt>
                <c:pt idx="41">
                  <c:v>191.40198122236754</c:v>
                </c:pt>
                <c:pt idx="42">
                  <c:v>24.301552144547713</c:v>
                </c:pt>
                <c:pt idx="43">
                  <c:v>31.454260310709657</c:v>
                </c:pt>
                <c:pt idx="44">
                  <c:v>235.86572360820759</c:v>
                </c:pt>
                <c:pt idx="45">
                  <c:v>114.2942904331376</c:v>
                </c:pt>
                <c:pt idx="46">
                  <c:v>16.907963523458108</c:v>
                </c:pt>
                <c:pt idx="47">
                  <c:v>178.34971952082932</c:v>
                </c:pt>
                <c:pt idx="48">
                  <c:v>229.92007805112218</c:v>
                </c:pt>
                <c:pt idx="49">
                  <c:v>122.58489458820901</c:v>
                </c:pt>
                <c:pt idx="50">
                  <c:v>244.87453145676679</c:v>
                </c:pt>
                <c:pt idx="51">
                  <c:v>183.67065819852237</c:v>
                </c:pt>
                <c:pt idx="52">
                  <c:v>102.55411112209399</c:v>
                </c:pt>
                <c:pt idx="53">
                  <c:v>145.1139359840821</c:v>
                </c:pt>
                <c:pt idx="54">
                  <c:v>21.799947278086648</c:v>
                </c:pt>
                <c:pt idx="55">
                  <c:v>156.65787731934338</c:v>
                </c:pt>
                <c:pt idx="56">
                  <c:v>193.48569973291842</c:v>
                </c:pt>
                <c:pt idx="57">
                  <c:v>119.7026560937403</c:v>
                </c:pt>
                <c:pt idx="58">
                  <c:v>167.10310832396661</c:v>
                </c:pt>
                <c:pt idx="59">
                  <c:v>43.124975069042023</c:v>
                </c:pt>
                <c:pt idx="60">
                  <c:v>20.272535376745793</c:v>
                </c:pt>
                <c:pt idx="61">
                  <c:v>84.791703446351505</c:v>
                </c:pt>
                <c:pt idx="62">
                  <c:v>215.94365637861958</c:v>
                </c:pt>
                <c:pt idx="63">
                  <c:v>232.39088176450679</c:v>
                </c:pt>
                <c:pt idx="64">
                  <c:v>242.70916122882835</c:v>
                </c:pt>
                <c:pt idx="65">
                  <c:v>73.131834076129252</c:v>
                </c:pt>
                <c:pt idx="66">
                  <c:v>24.678164223581717</c:v>
                </c:pt>
                <c:pt idx="67">
                  <c:v>97.629518228530173</c:v>
                </c:pt>
                <c:pt idx="68">
                  <c:v>49.561390885668118</c:v>
                </c:pt>
                <c:pt idx="69">
                  <c:v>255.33476633798196</c:v>
                </c:pt>
                <c:pt idx="70">
                  <c:v>11.624732615758262</c:v>
                </c:pt>
                <c:pt idx="71">
                  <c:v>33.343593864931734</c:v>
                </c:pt>
                <c:pt idx="72">
                  <c:v>185.79568716768463</c:v>
                </c:pt>
                <c:pt idx="73">
                  <c:v>227.18349054853414</c:v>
                </c:pt>
                <c:pt idx="74">
                  <c:v>151.33935827141437</c:v>
                </c:pt>
                <c:pt idx="75">
                  <c:v>68.625894940488621</c:v>
                </c:pt>
                <c:pt idx="76">
                  <c:v>221.64576589684478</c:v>
                </c:pt>
                <c:pt idx="77">
                  <c:v>236.07758480610235</c:v>
                </c:pt>
                <c:pt idx="78">
                  <c:v>68.778586813701509</c:v>
                </c:pt>
                <c:pt idx="79">
                  <c:v>121.6021860424392</c:v>
                </c:pt>
                <c:pt idx="80">
                  <c:v>63.977554403937006</c:v>
                </c:pt>
                <c:pt idx="81">
                  <c:v>229.59583683785732</c:v>
                </c:pt>
                <c:pt idx="82">
                  <c:v>15.455956245974335</c:v>
                </c:pt>
                <c:pt idx="83">
                  <c:v>110.37888829582747</c:v>
                </c:pt>
                <c:pt idx="84">
                  <c:v>22.854595012178976</c:v>
                </c:pt>
                <c:pt idx="85">
                  <c:v>13.378666760602329</c:v>
                </c:pt>
                <c:pt idx="86">
                  <c:v>115.92696359754117</c:v>
                </c:pt>
                <c:pt idx="87">
                  <c:v>227.09358468370715</c:v>
                </c:pt>
                <c:pt idx="88">
                  <c:v>5.9217034428054944</c:v>
                </c:pt>
                <c:pt idx="89">
                  <c:v>142.35758154954991</c:v>
                </c:pt>
                <c:pt idx="90">
                  <c:v>46.319457677972736</c:v>
                </c:pt>
                <c:pt idx="91">
                  <c:v>38.252890244718913</c:v>
                </c:pt>
                <c:pt idx="92">
                  <c:v>101.59362064481806</c:v>
                </c:pt>
                <c:pt idx="93">
                  <c:v>103.23524250032978</c:v>
                </c:pt>
                <c:pt idx="94">
                  <c:v>193.40271285718401</c:v>
                </c:pt>
                <c:pt idx="95">
                  <c:v>137.30068222688635</c:v>
                </c:pt>
                <c:pt idx="96">
                  <c:v>213.99414264635041</c:v>
                </c:pt>
                <c:pt idx="97">
                  <c:v>225.93440338368822</c:v>
                </c:pt>
                <c:pt idx="98">
                  <c:v>111.82095832194037</c:v>
                </c:pt>
                <c:pt idx="99">
                  <c:v>83.761815645856473</c:v>
                </c:pt>
                <c:pt idx="100">
                  <c:v>25.87922369474029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C1-4E89-A566-D850089492A4}"/>
            </c:ext>
          </c:extLst>
        </c:ser>
        <c:ser>
          <c:idx val="1"/>
          <c:order val="1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Spearmans!$B$2:$B$102</c:f>
              <c:numCache>
                <c:formatCode>General</c:formatCode>
                <c:ptCount val="101"/>
                <c:pt idx="0">
                  <c:v>70.980882690618316</c:v>
                </c:pt>
                <c:pt idx="1">
                  <c:v>470.49490658980125</c:v>
                </c:pt>
                <c:pt idx="2">
                  <c:v>245.60191373366268</c:v>
                </c:pt>
                <c:pt idx="3">
                  <c:v>229.86967585535251</c:v>
                </c:pt>
                <c:pt idx="4">
                  <c:v>140.955882001676</c:v>
                </c:pt>
                <c:pt idx="5">
                  <c:v>179.52735860924429</c:v>
                </c:pt>
                <c:pt idx="6">
                  <c:v>251.27913501307603</c:v>
                </c:pt>
                <c:pt idx="7">
                  <c:v>195.48480265205046</c:v>
                </c:pt>
                <c:pt idx="8">
                  <c:v>605.66056708760425</c:v>
                </c:pt>
                <c:pt idx="9">
                  <c:v>518.71798215683748</c:v>
                </c:pt>
                <c:pt idx="10">
                  <c:v>192.79185475842647</c:v>
                </c:pt>
                <c:pt idx="11">
                  <c:v>238.24162026996149</c:v>
                </c:pt>
                <c:pt idx="12">
                  <c:v>292.98446198504485</c:v>
                </c:pt>
                <c:pt idx="13">
                  <c:v>315.33728493940123</c:v>
                </c:pt>
                <c:pt idx="14">
                  <c:v>232.60371119013837</c:v>
                </c:pt>
                <c:pt idx="15">
                  <c:v>648.16427332435626</c:v>
                </c:pt>
                <c:pt idx="16">
                  <c:v>78.521246222642006</c:v>
                </c:pt>
                <c:pt idx="17">
                  <c:v>199.23550474216881</c:v>
                </c:pt>
                <c:pt idx="18">
                  <c:v>364.63109640650373</c:v>
                </c:pt>
                <c:pt idx="19">
                  <c:v>540.61881475787391</c:v>
                </c:pt>
                <c:pt idx="20">
                  <c:v>555.69724642446772</c:v>
                </c:pt>
                <c:pt idx="21">
                  <c:v>239.13444383738891</c:v>
                </c:pt>
                <c:pt idx="22">
                  <c:v>308.87803933500169</c:v>
                </c:pt>
                <c:pt idx="23">
                  <c:v>468.35918088059384</c:v>
                </c:pt>
                <c:pt idx="24">
                  <c:v>288.86107856112142</c:v>
                </c:pt>
                <c:pt idx="25">
                  <c:v>549.94928301377763</c:v>
                </c:pt>
                <c:pt idx="26">
                  <c:v>297.48006958156299</c:v>
                </c:pt>
                <c:pt idx="27">
                  <c:v>376.30432028377976</c:v>
                </c:pt>
                <c:pt idx="28">
                  <c:v>253.25948594091989</c:v>
                </c:pt>
                <c:pt idx="29">
                  <c:v>307.49943937386928</c:v>
                </c:pt>
                <c:pt idx="30">
                  <c:v>141.38880034906629</c:v>
                </c:pt>
                <c:pt idx="31">
                  <c:v>150.82567290678099</c:v>
                </c:pt>
                <c:pt idx="32">
                  <c:v>699.54137032147185</c:v>
                </c:pt>
                <c:pt idx="33">
                  <c:v>561.89595029276768</c:v>
                </c:pt>
                <c:pt idx="34">
                  <c:v>259.856251150096</c:v>
                </c:pt>
                <c:pt idx="35">
                  <c:v>87.861456490172571</c:v>
                </c:pt>
                <c:pt idx="36">
                  <c:v>270.7476109734626</c:v>
                </c:pt>
                <c:pt idx="37">
                  <c:v>344.06351714454956</c:v>
                </c:pt>
                <c:pt idx="38">
                  <c:v>268.19895157097335</c:v>
                </c:pt>
                <c:pt idx="39">
                  <c:v>168.05828743779321</c:v>
                </c:pt>
                <c:pt idx="40">
                  <c:v>204.84427571874807</c:v>
                </c:pt>
                <c:pt idx="41">
                  <c:v>270.38011502619719</c:v>
                </c:pt>
                <c:pt idx="42">
                  <c:v>110.80602984745775</c:v>
                </c:pt>
                <c:pt idx="43">
                  <c:v>148.39825084312949</c:v>
                </c:pt>
                <c:pt idx="44">
                  <c:v>446.93723656535343</c:v>
                </c:pt>
                <c:pt idx="45">
                  <c:v>364.44341602142129</c:v>
                </c:pt>
                <c:pt idx="46">
                  <c:v>73.289105868018794</c:v>
                </c:pt>
                <c:pt idx="47">
                  <c:v>421.64825691820158</c:v>
                </c:pt>
                <c:pt idx="48">
                  <c:v>517.73063702089803</c:v>
                </c:pt>
                <c:pt idx="49">
                  <c:v>218.93847669155551</c:v>
                </c:pt>
                <c:pt idx="50">
                  <c:v>681.52115199315972</c:v>
                </c:pt>
                <c:pt idx="51">
                  <c:v>565.07006027697605</c:v>
                </c:pt>
                <c:pt idx="52">
                  <c:v>150.22955279606305</c:v>
                </c:pt>
                <c:pt idx="53">
                  <c:v>344.26005054374423</c:v>
                </c:pt>
                <c:pt idx="54">
                  <c:v>116.46586112782573</c:v>
                </c:pt>
                <c:pt idx="55">
                  <c:v>266.74739142194875</c:v>
                </c:pt>
                <c:pt idx="56">
                  <c:v>504.57302910230101</c:v>
                </c:pt>
                <c:pt idx="57">
                  <c:v>223.47761261470382</c:v>
                </c:pt>
                <c:pt idx="58">
                  <c:v>370.61668967055016</c:v>
                </c:pt>
                <c:pt idx="59">
                  <c:v>66.254877861642655</c:v>
                </c:pt>
                <c:pt idx="60">
                  <c:v>101.62495857085804</c:v>
                </c:pt>
                <c:pt idx="61">
                  <c:v>157.90979652871823</c:v>
                </c:pt>
                <c:pt idx="62">
                  <c:v>408.52523004970283</c:v>
                </c:pt>
                <c:pt idx="63">
                  <c:v>351.77672000282405</c:v>
                </c:pt>
                <c:pt idx="64">
                  <c:v>279.60830525357215</c:v>
                </c:pt>
                <c:pt idx="65">
                  <c:v>230.10048920326659</c:v>
                </c:pt>
                <c:pt idx="66">
                  <c:v>60.60607642202072</c:v>
                </c:pt>
                <c:pt idx="67">
                  <c:v>151.82211208300805</c:v>
                </c:pt>
                <c:pt idx="68">
                  <c:v>163.15463618491157</c:v>
                </c:pt>
                <c:pt idx="69">
                  <c:v>514.74414786213651</c:v>
                </c:pt>
                <c:pt idx="70">
                  <c:v>33.468449906069949</c:v>
                </c:pt>
                <c:pt idx="71">
                  <c:v>152.07559802941807</c:v>
                </c:pt>
                <c:pt idx="72">
                  <c:v>224.17060037910679</c:v>
                </c:pt>
                <c:pt idx="73">
                  <c:v>645.78885627267232</c:v>
                </c:pt>
                <c:pt idx="74">
                  <c:v>284.57226849978667</c:v>
                </c:pt>
                <c:pt idx="75">
                  <c:v>153.14749379377247</c:v>
                </c:pt>
                <c:pt idx="76">
                  <c:v>384.38659537100415</c:v>
                </c:pt>
                <c:pt idx="77">
                  <c:v>346.04854533486059</c:v>
                </c:pt>
                <c:pt idx="78">
                  <c:v>172.58063014054241</c:v>
                </c:pt>
                <c:pt idx="79">
                  <c:v>291.05951079095036</c:v>
                </c:pt>
                <c:pt idx="80">
                  <c:v>246.88056313754578</c:v>
                </c:pt>
                <c:pt idx="81">
                  <c:v>414.78910160529477</c:v>
                </c:pt>
                <c:pt idx="82">
                  <c:v>45.660874811927272</c:v>
                </c:pt>
                <c:pt idx="83">
                  <c:v>205.44603188587297</c:v>
                </c:pt>
                <c:pt idx="84">
                  <c:v>136.37784581493537</c:v>
                </c:pt>
                <c:pt idx="85">
                  <c:v>54.879075258790927</c:v>
                </c:pt>
                <c:pt idx="86">
                  <c:v>211.76416592552772</c:v>
                </c:pt>
                <c:pt idx="87">
                  <c:v>386.46574449819229</c:v>
                </c:pt>
                <c:pt idx="88">
                  <c:v>28.232055774091641</c:v>
                </c:pt>
                <c:pt idx="89">
                  <c:v>254.17724147740631</c:v>
                </c:pt>
                <c:pt idx="90">
                  <c:v>184.95648865540528</c:v>
                </c:pt>
                <c:pt idx="91">
                  <c:v>79.338973645073253</c:v>
                </c:pt>
                <c:pt idx="92">
                  <c:v>161.14084634743963</c:v>
                </c:pt>
                <c:pt idx="93">
                  <c:v>207.5566545076685</c:v>
                </c:pt>
                <c:pt idx="94">
                  <c:v>427.79940325141479</c:v>
                </c:pt>
                <c:pt idx="95">
                  <c:v>475.65457220387765</c:v>
                </c:pt>
                <c:pt idx="96">
                  <c:v>671.76835931254118</c:v>
                </c:pt>
                <c:pt idx="97">
                  <c:v>376.33122029813893</c:v>
                </c:pt>
                <c:pt idx="98">
                  <c:v>149.42117890999745</c:v>
                </c:pt>
                <c:pt idx="99">
                  <c:v>207.90763302381055</c:v>
                </c:pt>
                <c:pt idx="100">
                  <c:v>80.367980251852103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C1-4E89-A566-D85008949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903688"/>
        <c:axId val="325904016"/>
      </c:lineChart>
      <c:catAx>
        <c:axId val="325903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21-4993-B731-59471D586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795048"/>
        <c:axId val="120924112"/>
      </c:scatterChart>
      <c:valAx>
        <c:axId val="121795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Spatial Resolution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one"/>
        <c:spPr>
          <a:noFill/>
          <a:ln w="3810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24112"/>
        <c:crosses val="autoZero"/>
        <c:crossBetween val="midCat"/>
      </c:valAx>
      <c:valAx>
        <c:axId val="1209241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Colocalisation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one"/>
        <c:spPr>
          <a:noFill/>
          <a:ln w="3810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5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Spearmans!$A$2:$A$102</c:f>
              <c:numCache>
                <c:formatCode>General</c:formatCode>
                <c:ptCount val="101"/>
                <c:pt idx="0">
                  <c:v>2.7788964272676253</c:v>
                </c:pt>
                <c:pt idx="1">
                  <c:v>221.29860534917589</c:v>
                </c:pt>
                <c:pt idx="2">
                  <c:v>66.564367075935849</c:v>
                </c:pt>
                <c:pt idx="3">
                  <c:v>121.10466521514655</c:v>
                </c:pt>
                <c:pt idx="4">
                  <c:v>19.755010929827137</c:v>
                </c:pt>
                <c:pt idx="5">
                  <c:v>111.32303594300126</c:v>
                </c:pt>
                <c:pt idx="6">
                  <c:v>207.64294158946643</c:v>
                </c:pt>
                <c:pt idx="7">
                  <c:v>76.21436308849087</c:v>
                </c:pt>
                <c:pt idx="8">
                  <c:v>224.30094640362864</c:v>
                </c:pt>
                <c:pt idx="9">
                  <c:v>243.09492346253032</c:v>
                </c:pt>
                <c:pt idx="10">
                  <c:v>45.986207607354601</c:v>
                </c:pt>
                <c:pt idx="11">
                  <c:v>176.41178527672395</c:v>
                </c:pt>
                <c:pt idx="12">
                  <c:v>179.16285451507002</c:v>
                </c:pt>
                <c:pt idx="13">
                  <c:v>122.674900546749</c:v>
                </c:pt>
                <c:pt idx="14">
                  <c:v>102.63952157303177</c:v>
                </c:pt>
                <c:pt idx="15">
                  <c:v>213.25097894930167</c:v>
                </c:pt>
                <c:pt idx="16">
                  <c:v>11.011951257788922</c:v>
                </c:pt>
                <c:pt idx="17">
                  <c:v>97.21133490457521</c:v>
                </c:pt>
                <c:pt idx="18">
                  <c:v>140.40111930366692</c:v>
                </c:pt>
                <c:pt idx="19">
                  <c:v>189.82323651968682</c:v>
                </c:pt>
                <c:pt idx="20">
                  <c:v>181.96801256023946</c:v>
                </c:pt>
                <c:pt idx="21">
                  <c:v>94.423995265396115</c:v>
                </c:pt>
                <c:pt idx="22">
                  <c:v>193.81674138976311</c:v>
                </c:pt>
                <c:pt idx="23">
                  <c:v>249.37782550731245</c:v>
                </c:pt>
                <c:pt idx="24">
                  <c:v>163.40814067276722</c:v>
                </c:pt>
                <c:pt idx="25">
                  <c:v>181.3370437328409</c:v>
                </c:pt>
                <c:pt idx="26">
                  <c:v>234.32552230326678</c:v>
                </c:pt>
                <c:pt idx="27">
                  <c:v>141.00381946491589</c:v>
                </c:pt>
                <c:pt idx="28">
                  <c:v>98.250667754276463</c:v>
                </c:pt>
                <c:pt idx="29">
                  <c:v>118.21775587459186</c:v>
                </c:pt>
                <c:pt idx="30">
                  <c:v>36.246623105500731</c:v>
                </c:pt>
                <c:pt idx="31">
                  <c:v>61.038958438290621</c:v>
                </c:pt>
                <c:pt idx="32">
                  <c:v>233.87693782601096</c:v>
                </c:pt>
                <c:pt idx="33">
                  <c:v>159.9374442515564</c:v>
                </c:pt>
                <c:pt idx="34">
                  <c:v>225.7644378028813</c:v>
                </c:pt>
                <c:pt idx="35">
                  <c:v>7.1723628141538143</c:v>
                </c:pt>
                <c:pt idx="36">
                  <c:v>125.46051484165011</c:v>
                </c:pt>
                <c:pt idx="37">
                  <c:v>194.21848538538242</c:v>
                </c:pt>
                <c:pt idx="38">
                  <c:v>136.76363772723113</c:v>
                </c:pt>
                <c:pt idx="39">
                  <c:v>64.717212673137283</c:v>
                </c:pt>
                <c:pt idx="40">
                  <c:v>150.33991240164312</c:v>
                </c:pt>
                <c:pt idx="41">
                  <c:v>191.40198122236754</c:v>
                </c:pt>
                <c:pt idx="42">
                  <c:v>24.301552144547713</c:v>
                </c:pt>
                <c:pt idx="43">
                  <c:v>31.454260310709657</c:v>
                </c:pt>
                <c:pt idx="44">
                  <c:v>235.86572360820759</c:v>
                </c:pt>
                <c:pt idx="45">
                  <c:v>114.2942904331376</c:v>
                </c:pt>
                <c:pt idx="46">
                  <c:v>16.907963523458108</c:v>
                </c:pt>
                <c:pt idx="47">
                  <c:v>178.34971952082932</c:v>
                </c:pt>
                <c:pt idx="48">
                  <c:v>229.92007805112218</c:v>
                </c:pt>
                <c:pt idx="49">
                  <c:v>122.58489458820901</c:v>
                </c:pt>
                <c:pt idx="50">
                  <c:v>244.87453145676679</c:v>
                </c:pt>
                <c:pt idx="51">
                  <c:v>183.67065819852237</c:v>
                </c:pt>
                <c:pt idx="52">
                  <c:v>102.55411112209399</c:v>
                </c:pt>
                <c:pt idx="53">
                  <c:v>145.1139359840821</c:v>
                </c:pt>
                <c:pt idx="54">
                  <c:v>21.799947278086648</c:v>
                </c:pt>
                <c:pt idx="55">
                  <c:v>156.65787731934338</c:v>
                </c:pt>
                <c:pt idx="56">
                  <c:v>193.48569973291842</c:v>
                </c:pt>
                <c:pt idx="57">
                  <c:v>119.7026560937403</c:v>
                </c:pt>
                <c:pt idx="58">
                  <c:v>167.10310832396661</c:v>
                </c:pt>
                <c:pt idx="59">
                  <c:v>43.124975069042023</c:v>
                </c:pt>
                <c:pt idx="60">
                  <c:v>20.272535376745793</c:v>
                </c:pt>
                <c:pt idx="61">
                  <c:v>84.791703446351505</c:v>
                </c:pt>
                <c:pt idx="62">
                  <c:v>215.94365637861958</c:v>
                </c:pt>
                <c:pt idx="63">
                  <c:v>232.39088176450679</c:v>
                </c:pt>
                <c:pt idx="64">
                  <c:v>242.70916122882835</c:v>
                </c:pt>
                <c:pt idx="65">
                  <c:v>73.131834076129252</c:v>
                </c:pt>
                <c:pt idx="66">
                  <c:v>24.678164223581717</c:v>
                </c:pt>
                <c:pt idx="67">
                  <c:v>97.629518228530173</c:v>
                </c:pt>
                <c:pt idx="68">
                  <c:v>49.561390885668118</c:v>
                </c:pt>
                <c:pt idx="69">
                  <c:v>255.33476633798196</c:v>
                </c:pt>
                <c:pt idx="70">
                  <c:v>11.624732615758262</c:v>
                </c:pt>
                <c:pt idx="71">
                  <c:v>33.343593864931734</c:v>
                </c:pt>
                <c:pt idx="72">
                  <c:v>185.79568716768463</c:v>
                </c:pt>
                <c:pt idx="73">
                  <c:v>227.18349054853414</c:v>
                </c:pt>
                <c:pt idx="74">
                  <c:v>151.33935827141437</c:v>
                </c:pt>
                <c:pt idx="75">
                  <c:v>68.625894940488621</c:v>
                </c:pt>
                <c:pt idx="76">
                  <c:v>221.64576589684478</c:v>
                </c:pt>
                <c:pt idx="77">
                  <c:v>236.07758480610235</c:v>
                </c:pt>
                <c:pt idx="78">
                  <c:v>68.778586813701509</c:v>
                </c:pt>
                <c:pt idx="79">
                  <c:v>121.6021860424392</c:v>
                </c:pt>
                <c:pt idx="80">
                  <c:v>63.977554403937006</c:v>
                </c:pt>
                <c:pt idx="81">
                  <c:v>229.59583683785732</c:v>
                </c:pt>
                <c:pt idx="82">
                  <c:v>15.455956245974335</c:v>
                </c:pt>
                <c:pt idx="83">
                  <c:v>110.37888829582747</c:v>
                </c:pt>
                <c:pt idx="84">
                  <c:v>22.854595012178976</c:v>
                </c:pt>
                <c:pt idx="85">
                  <c:v>13.378666760602329</c:v>
                </c:pt>
                <c:pt idx="86">
                  <c:v>115.92696359754117</c:v>
                </c:pt>
                <c:pt idx="87">
                  <c:v>227.09358468370715</c:v>
                </c:pt>
                <c:pt idx="88">
                  <c:v>5.9217034428054944</c:v>
                </c:pt>
                <c:pt idx="89">
                  <c:v>142.35758154954991</c:v>
                </c:pt>
                <c:pt idx="90">
                  <c:v>46.319457677972736</c:v>
                </c:pt>
                <c:pt idx="91">
                  <c:v>38.252890244718913</c:v>
                </c:pt>
                <c:pt idx="92">
                  <c:v>101.59362064481806</c:v>
                </c:pt>
                <c:pt idx="93">
                  <c:v>103.23524250032978</c:v>
                </c:pt>
                <c:pt idx="94">
                  <c:v>193.40271285718401</c:v>
                </c:pt>
                <c:pt idx="95">
                  <c:v>137.30068222688635</c:v>
                </c:pt>
                <c:pt idx="96">
                  <c:v>213.99414264635041</c:v>
                </c:pt>
                <c:pt idx="97">
                  <c:v>225.93440338368822</c:v>
                </c:pt>
                <c:pt idx="98">
                  <c:v>111.82095832194037</c:v>
                </c:pt>
                <c:pt idx="99">
                  <c:v>83.761815645856473</c:v>
                </c:pt>
                <c:pt idx="100">
                  <c:v>25.87922369474029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99-4F15-AD25-77CB5BE27F85}"/>
            </c:ext>
          </c:extLst>
        </c:ser>
        <c:ser>
          <c:idx val="1"/>
          <c:order val="1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Spearmans!$B$2:$B$102</c:f>
              <c:numCache>
                <c:formatCode>General</c:formatCode>
                <c:ptCount val="101"/>
                <c:pt idx="0">
                  <c:v>70.980882690618316</c:v>
                </c:pt>
                <c:pt idx="1">
                  <c:v>470.49490658980125</c:v>
                </c:pt>
                <c:pt idx="2">
                  <c:v>245.60191373366268</c:v>
                </c:pt>
                <c:pt idx="3">
                  <c:v>229.86967585535251</c:v>
                </c:pt>
                <c:pt idx="4">
                  <c:v>140.955882001676</c:v>
                </c:pt>
                <c:pt idx="5">
                  <c:v>179.52735860924429</c:v>
                </c:pt>
                <c:pt idx="6">
                  <c:v>251.27913501307603</c:v>
                </c:pt>
                <c:pt idx="7">
                  <c:v>195.48480265205046</c:v>
                </c:pt>
                <c:pt idx="8">
                  <c:v>605.66056708760425</c:v>
                </c:pt>
                <c:pt idx="9">
                  <c:v>518.71798215683748</c:v>
                </c:pt>
                <c:pt idx="10">
                  <c:v>192.79185475842647</c:v>
                </c:pt>
                <c:pt idx="11">
                  <c:v>238.24162026996149</c:v>
                </c:pt>
                <c:pt idx="12">
                  <c:v>292.98446198504485</c:v>
                </c:pt>
                <c:pt idx="13">
                  <c:v>315.33728493940123</c:v>
                </c:pt>
                <c:pt idx="14">
                  <c:v>232.60371119013837</c:v>
                </c:pt>
                <c:pt idx="15">
                  <c:v>648.16427332435626</c:v>
                </c:pt>
                <c:pt idx="16">
                  <c:v>78.521246222642006</c:v>
                </c:pt>
                <c:pt idx="17">
                  <c:v>199.23550474216881</c:v>
                </c:pt>
                <c:pt idx="18">
                  <c:v>364.63109640650373</c:v>
                </c:pt>
                <c:pt idx="19">
                  <c:v>540.61881475787391</c:v>
                </c:pt>
                <c:pt idx="20">
                  <c:v>555.69724642446772</c:v>
                </c:pt>
                <c:pt idx="21">
                  <c:v>239.13444383738891</c:v>
                </c:pt>
                <c:pt idx="22">
                  <c:v>308.87803933500169</c:v>
                </c:pt>
                <c:pt idx="23">
                  <c:v>468.35918088059384</c:v>
                </c:pt>
                <c:pt idx="24">
                  <c:v>288.86107856112142</c:v>
                </c:pt>
                <c:pt idx="25">
                  <c:v>549.94928301377763</c:v>
                </c:pt>
                <c:pt idx="26">
                  <c:v>297.48006958156299</c:v>
                </c:pt>
                <c:pt idx="27">
                  <c:v>376.30432028377976</c:v>
                </c:pt>
                <c:pt idx="28">
                  <c:v>253.25948594091989</c:v>
                </c:pt>
                <c:pt idx="29">
                  <c:v>307.49943937386928</c:v>
                </c:pt>
                <c:pt idx="30">
                  <c:v>141.38880034906629</c:v>
                </c:pt>
                <c:pt idx="31">
                  <c:v>150.82567290678099</c:v>
                </c:pt>
                <c:pt idx="32">
                  <c:v>699.54137032147185</c:v>
                </c:pt>
                <c:pt idx="33">
                  <c:v>561.89595029276768</c:v>
                </c:pt>
                <c:pt idx="34">
                  <c:v>259.856251150096</c:v>
                </c:pt>
                <c:pt idx="35">
                  <c:v>87.861456490172571</c:v>
                </c:pt>
                <c:pt idx="36">
                  <c:v>270.7476109734626</c:v>
                </c:pt>
                <c:pt idx="37">
                  <c:v>344.06351714454956</c:v>
                </c:pt>
                <c:pt idx="38">
                  <c:v>268.19895157097335</c:v>
                </c:pt>
                <c:pt idx="39">
                  <c:v>168.05828743779321</c:v>
                </c:pt>
                <c:pt idx="40">
                  <c:v>204.84427571874807</c:v>
                </c:pt>
                <c:pt idx="41">
                  <c:v>270.38011502619719</c:v>
                </c:pt>
                <c:pt idx="42">
                  <c:v>110.80602984745775</c:v>
                </c:pt>
                <c:pt idx="43">
                  <c:v>148.39825084312949</c:v>
                </c:pt>
                <c:pt idx="44">
                  <c:v>446.93723656535343</c:v>
                </c:pt>
                <c:pt idx="45">
                  <c:v>364.44341602142129</c:v>
                </c:pt>
                <c:pt idx="46">
                  <c:v>73.289105868018794</c:v>
                </c:pt>
                <c:pt idx="47">
                  <c:v>421.64825691820158</c:v>
                </c:pt>
                <c:pt idx="48">
                  <c:v>517.73063702089803</c:v>
                </c:pt>
                <c:pt idx="49">
                  <c:v>218.93847669155551</c:v>
                </c:pt>
                <c:pt idx="50">
                  <c:v>681.52115199315972</c:v>
                </c:pt>
                <c:pt idx="51">
                  <c:v>565.07006027697605</c:v>
                </c:pt>
                <c:pt idx="52">
                  <c:v>150.22955279606305</c:v>
                </c:pt>
                <c:pt idx="53">
                  <c:v>344.26005054374423</c:v>
                </c:pt>
                <c:pt idx="54">
                  <c:v>116.46586112782573</c:v>
                </c:pt>
                <c:pt idx="55">
                  <c:v>266.74739142194875</c:v>
                </c:pt>
                <c:pt idx="56">
                  <c:v>504.57302910230101</c:v>
                </c:pt>
                <c:pt idx="57">
                  <c:v>223.47761261470382</c:v>
                </c:pt>
                <c:pt idx="58">
                  <c:v>370.61668967055016</c:v>
                </c:pt>
                <c:pt idx="59">
                  <c:v>66.254877861642655</c:v>
                </c:pt>
                <c:pt idx="60">
                  <c:v>101.62495857085804</c:v>
                </c:pt>
                <c:pt idx="61">
                  <c:v>157.90979652871823</c:v>
                </c:pt>
                <c:pt idx="62">
                  <c:v>408.52523004970283</c:v>
                </c:pt>
                <c:pt idx="63">
                  <c:v>351.77672000282405</c:v>
                </c:pt>
                <c:pt idx="64">
                  <c:v>279.60830525357215</c:v>
                </c:pt>
                <c:pt idx="65">
                  <c:v>230.10048920326659</c:v>
                </c:pt>
                <c:pt idx="66">
                  <c:v>60.60607642202072</c:v>
                </c:pt>
                <c:pt idx="67">
                  <c:v>151.82211208300805</c:v>
                </c:pt>
                <c:pt idx="68">
                  <c:v>163.15463618491157</c:v>
                </c:pt>
                <c:pt idx="69">
                  <c:v>514.74414786213651</c:v>
                </c:pt>
                <c:pt idx="70">
                  <c:v>33.468449906069949</c:v>
                </c:pt>
                <c:pt idx="71">
                  <c:v>152.07559802941807</c:v>
                </c:pt>
                <c:pt idx="72">
                  <c:v>224.17060037910679</c:v>
                </c:pt>
                <c:pt idx="73">
                  <c:v>645.78885627267232</c:v>
                </c:pt>
                <c:pt idx="74">
                  <c:v>284.57226849978667</c:v>
                </c:pt>
                <c:pt idx="75">
                  <c:v>153.14749379377247</c:v>
                </c:pt>
                <c:pt idx="76">
                  <c:v>384.38659537100415</c:v>
                </c:pt>
                <c:pt idx="77">
                  <c:v>346.04854533486059</c:v>
                </c:pt>
                <c:pt idx="78">
                  <c:v>172.58063014054241</c:v>
                </c:pt>
                <c:pt idx="79">
                  <c:v>291.05951079095036</c:v>
                </c:pt>
                <c:pt idx="80">
                  <c:v>246.88056313754578</c:v>
                </c:pt>
                <c:pt idx="81">
                  <c:v>414.78910160529477</c:v>
                </c:pt>
                <c:pt idx="82">
                  <c:v>45.660874811927272</c:v>
                </c:pt>
                <c:pt idx="83">
                  <c:v>205.44603188587297</c:v>
                </c:pt>
                <c:pt idx="84">
                  <c:v>136.37784581493537</c:v>
                </c:pt>
                <c:pt idx="85">
                  <c:v>54.879075258790927</c:v>
                </c:pt>
                <c:pt idx="86">
                  <c:v>211.76416592552772</c:v>
                </c:pt>
                <c:pt idx="87">
                  <c:v>386.46574449819229</c:v>
                </c:pt>
                <c:pt idx="88">
                  <c:v>28.232055774091641</c:v>
                </c:pt>
                <c:pt idx="89">
                  <c:v>254.17724147740631</c:v>
                </c:pt>
                <c:pt idx="90">
                  <c:v>184.95648865540528</c:v>
                </c:pt>
                <c:pt idx="91">
                  <c:v>79.338973645073253</c:v>
                </c:pt>
                <c:pt idx="92">
                  <c:v>161.14084634743963</c:v>
                </c:pt>
                <c:pt idx="93">
                  <c:v>207.5566545076685</c:v>
                </c:pt>
                <c:pt idx="94">
                  <c:v>427.79940325141479</c:v>
                </c:pt>
                <c:pt idx="95">
                  <c:v>475.65457220387765</c:v>
                </c:pt>
                <c:pt idx="96">
                  <c:v>671.76835931254118</c:v>
                </c:pt>
                <c:pt idx="97">
                  <c:v>376.33122029813893</c:v>
                </c:pt>
                <c:pt idx="98">
                  <c:v>149.42117890999745</c:v>
                </c:pt>
                <c:pt idx="99">
                  <c:v>207.90763302381055</c:v>
                </c:pt>
                <c:pt idx="100">
                  <c:v>80.367980251852103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99-4F15-AD25-77CB5BE27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903688"/>
        <c:axId val="325904016"/>
      </c:lineChart>
      <c:catAx>
        <c:axId val="325903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A87114C-3CFA-4777-A149-389E9D9F6967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03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669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478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2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220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34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0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2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8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5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5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11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8610600" cy="9879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4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8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71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6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44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4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30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371/journal.pone.0111983" TargetMode="External"/><Relationship Id="rId3" Type="http://schemas.openxmlformats.org/officeDocument/2006/relationships/hyperlink" Target="https://dx.doi.org/10.1073/pnas.1711314115" TargetMode="External"/><Relationship Id="rId7" Type="http://schemas.openxmlformats.org/officeDocument/2006/relationships/hyperlink" Target="https://doi.org/10.1242/jcs.211847" TargetMode="External"/><Relationship Id="rId2" Type="http://schemas.openxmlformats.org/officeDocument/2006/relationships/hyperlink" Target="https://dx.doi.org/10.1083/jcb.2009030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529/biophysj.103.038422" TargetMode="External"/><Relationship Id="rId5" Type="http://schemas.openxmlformats.org/officeDocument/2006/relationships/hyperlink" Target="https://doi.org/10.1111/j.1365-2818.2006.01706.x" TargetMode="External"/><Relationship Id="rId4" Type="http://schemas.openxmlformats.org/officeDocument/2006/relationships/hyperlink" Target="https://dx.doi.org/10.1152/ajpcell.00462.2010" TargetMode="External"/><Relationship Id="rId9" Type="http://schemas.openxmlformats.org/officeDocument/2006/relationships/hyperlink" Target="https://doi.org/10.1038/nmeth.358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BDD4B530-1CB9-4696-AA0B-C605AE95EC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536" y="4509120"/>
            <a:ext cx="10153128" cy="1825096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/>
              <a:t>Introduction to colocalisation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70821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Quiz 1: For 1 Point, How many colours Are There?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00" y="980728"/>
            <a:ext cx="5616000" cy="5616000"/>
          </a:xfrm>
        </p:spPr>
      </p:pic>
      <p:sp>
        <p:nvSpPr>
          <p:cNvPr id="4" name="Rectangle 3"/>
          <p:cNvSpPr/>
          <p:nvPr/>
        </p:nvSpPr>
        <p:spPr>
          <a:xfrm>
            <a:off x="2711624" y="3501008"/>
            <a:ext cx="576064" cy="5760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99F305-4AAB-491D-9AB7-9560525F20F0}"/>
              </a:ext>
            </a:extLst>
          </p:cNvPr>
          <p:cNvCxnSpPr/>
          <p:nvPr/>
        </p:nvCxnSpPr>
        <p:spPr>
          <a:xfrm flipV="1">
            <a:off x="3287688" y="980728"/>
            <a:ext cx="8640960" cy="2520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354B7-859C-4C3C-95A6-49E9135287F4}"/>
              </a:ext>
            </a:extLst>
          </p:cNvPr>
          <p:cNvCxnSpPr>
            <a:cxnSpLocks/>
          </p:cNvCxnSpPr>
          <p:nvPr/>
        </p:nvCxnSpPr>
        <p:spPr>
          <a:xfrm>
            <a:off x="3287688" y="4077072"/>
            <a:ext cx="8640960" cy="2519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15CBF3-E682-469F-81B9-4BF7EABFA09E}"/>
              </a:ext>
            </a:extLst>
          </p:cNvPr>
          <p:cNvCxnSpPr>
            <a:cxnSpLocks/>
          </p:cNvCxnSpPr>
          <p:nvPr/>
        </p:nvCxnSpPr>
        <p:spPr>
          <a:xfrm flipV="1">
            <a:off x="2711624" y="980728"/>
            <a:ext cx="3601024" cy="2520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86B73A-A8C4-491D-B789-A982FC34BE3E}"/>
              </a:ext>
            </a:extLst>
          </p:cNvPr>
          <p:cNvCxnSpPr>
            <a:cxnSpLocks/>
          </p:cNvCxnSpPr>
          <p:nvPr/>
        </p:nvCxnSpPr>
        <p:spPr>
          <a:xfrm>
            <a:off x="2711624" y="4077072"/>
            <a:ext cx="3601024" cy="2519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48" y="980728"/>
            <a:ext cx="5616000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5391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909040"/>
            <a:ext cx="3528000" cy="3528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903645" y="3171945"/>
            <a:ext cx="3528000" cy="3528000"/>
            <a:chOff x="4644008" y="909040"/>
            <a:chExt cx="2880000" cy="288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8" y="909040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821100" y="1052737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4x</a:t>
              </a: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687954" y="909040"/>
            <a:ext cx="3528000" cy="3528000"/>
            <a:chOff x="1331640" y="3933376"/>
            <a:chExt cx="2880000" cy="288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3933376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 flipH="1">
              <a:off x="1475656" y="4077072"/>
              <a:ext cx="864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8x</a:t>
              </a:r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8472264" y="3171945"/>
            <a:ext cx="3528000" cy="3528000"/>
            <a:chOff x="4644008" y="3910928"/>
            <a:chExt cx="2880000" cy="2880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8" y="3910928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 flipH="1">
              <a:off x="4821100" y="4048519"/>
              <a:ext cx="864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16x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7368" y="3075057"/>
            <a:ext cx="1137726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/>
              <a:t>There is no such thing as “colocalisation”!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Co-</a:t>
            </a:r>
            <a:r>
              <a:rPr lang="en-GB" dirty="0" err="1"/>
              <a:t>Occurance</a:t>
            </a:r>
            <a:r>
              <a:rPr lang="en-GB" dirty="0"/>
              <a:t> never actually happens!</a:t>
            </a:r>
          </a:p>
        </p:txBody>
      </p:sp>
    </p:spTree>
    <p:extLst>
      <p:ext uri="{BB962C8B-B14F-4D97-AF65-F5344CB8AC3E}">
        <p14:creationId xmlns:p14="http://schemas.microsoft.com/office/powerpoint/2010/main" val="393958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what if DOTs overlap at max resolution?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5733256"/>
            <a:ext cx="12072664" cy="98792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Fluorophores reside within same volume.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Volume at least one order of magnitude larger than protein complexes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00" y="1052736"/>
            <a:ext cx="4464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put that in perspective…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352" y="908720"/>
            <a:ext cx="1166529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Imaging volume in confocal microscopy approx. 250 x 250 x 750 nm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Imaging volume can accommodate 2,500 GFP molecules!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39811" y="2486948"/>
            <a:ext cx="3095949" cy="4110404"/>
            <a:chOff x="452735" y="2708920"/>
            <a:chExt cx="3095949" cy="41104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16" y="2708920"/>
              <a:ext cx="3045768" cy="388843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20080" y="6357659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24  Å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277847" y="4422304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 42 Å</a:t>
              </a:r>
              <a:endParaRPr lang="en-US" sz="2400" dirty="0"/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2431521" y="6588492"/>
              <a:ext cx="556303" cy="88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1"/>
            </p:cNvCxnSpPr>
            <p:nvPr/>
          </p:nvCxnSpPr>
          <p:spPr>
            <a:xfrm flipH="1">
              <a:off x="1115616" y="6588492"/>
              <a:ext cx="5044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1"/>
            </p:cNvCxnSpPr>
            <p:nvPr/>
          </p:nvCxnSpPr>
          <p:spPr>
            <a:xfrm>
              <a:off x="683568" y="5058857"/>
              <a:ext cx="0" cy="10344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3"/>
            </p:cNvCxnSpPr>
            <p:nvPr/>
          </p:nvCxnSpPr>
          <p:spPr>
            <a:xfrm flipV="1">
              <a:off x="683568" y="3284984"/>
              <a:ext cx="0" cy="9624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420888"/>
            <a:ext cx="6372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9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is not causation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980728"/>
            <a:ext cx="11737304" cy="1738496"/>
          </a:xfrm>
        </p:spPr>
        <p:txBody>
          <a:bodyPr>
            <a:normAutofit/>
          </a:bodyPr>
          <a:lstStyle/>
          <a:p>
            <a:r>
              <a:rPr lang="en-GB" dirty="0"/>
              <a:t>Colocalisation does not imply interaction</a:t>
            </a:r>
          </a:p>
          <a:p>
            <a:r>
              <a:rPr lang="en-GB" dirty="0"/>
              <a:t>Non-</a:t>
            </a:r>
            <a:r>
              <a:rPr lang="en-GB" dirty="0" err="1"/>
              <a:t>colocalisation</a:t>
            </a:r>
            <a:r>
              <a:rPr lang="en-GB" dirty="0"/>
              <a:t> probably implies no interaction</a:t>
            </a:r>
          </a:p>
          <a:p>
            <a:r>
              <a:rPr lang="en-GB" b="1" dirty="0">
                <a:solidFill>
                  <a:srgbClr val="FFFF00"/>
                </a:solidFill>
              </a:rPr>
              <a:t>Dividing line between colocalisation and non-colocalisation is arbitrary</a:t>
            </a:r>
          </a:p>
          <a:p>
            <a:r>
              <a:rPr lang="en-GB" dirty="0"/>
              <a:t>Extent of colocalisation decreases with increasing spatial resolution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47556516"/>
              </p:ext>
            </p:extLst>
          </p:nvPr>
        </p:nvGraphicFramePr>
        <p:xfrm>
          <a:off x="191344" y="2780928"/>
          <a:ext cx="725009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75920" y="3443516"/>
            <a:ext cx="6302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/>
              <a:t>Demmerle</a:t>
            </a:r>
            <a:r>
              <a:rPr lang="en-GB" sz="2400" dirty="0"/>
              <a:t> et al., </a:t>
            </a:r>
            <a:r>
              <a:rPr lang="en-GB" sz="2400" i="1" dirty="0"/>
              <a:t>Nat Protocols</a:t>
            </a:r>
            <a:r>
              <a:rPr lang="en-GB" sz="2400" dirty="0"/>
              <a:t>, 2017</a:t>
            </a:r>
          </a:p>
          <a:p>
            <a:pPr algn="r"/>
            <a:endParaRPr lang="en-GB" sz="2400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/>
              <a:t>Relative Localisation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/>
              <a:t>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B7887-6FE3-4EDB-B3F8-DF650CBC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32" y="2708920"/>
            <a:ext cx="1800000" cy="1800000"/>
          </a:xfrm>
          <a:prstGeom prst="rect">
            <a:avLst/>
          </a:prstGeom>
        </p:spPr>
      </p:pic>
      <p:pic>
        <p:nvPicPr>
          <p:cNvPr id="9" name="Picture 8" descr="A picture containing star, sitting, blurry, sign&#10;&#10;Description automatically generated">
            <a:extLst>
              <a:ext uri="{FF2B5EF4-FFF2-40B4-BE49-F238E27FC236}">
                <a16:creationId xmlns:a16="http://schemas.microsoft.com/office/drawing/2014/main" id="{76B4A8C7-B899-4AAF-91BE-8F117EDE8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60" y="353711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201BA-4DE6-4B4A-9724-A3D3234DF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8088" y="436530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AsOne/>
      </p:bldGraphic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4A67B7C9-47E6-4C05-B496-D6F1CF52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1EDF2-71BE-48CB-BFE3-34FC41B88F89}"/>
              </a:ext>
            </a:extLst>
          </p:cNvPr>
          <p:cNvSpPr txBox="1"/>
          <p:nvPr/>
        </p:nvSpPr>
        <p:spPr>
          <a:xfrm>
            <a:off x="847608" y="1755946"/>
            <a:ext cx="11431334" cy="3346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For 1 point, which of the following determines the resolution of an image?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Magnification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Image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Pixel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Microscope type (widefield, confocal, light-sheet,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None of the above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81E897-5A10-4CFD-83A7-4F85C2E7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2</a:t>
            </a:r>
          </a:p>
        </p:txBody>
      </p:sp>
    </p:spTree>
    <p:extLst>
      <p:ext uri="{BB962C8B-B14F-4D97-AF65-F5344CB8AC3E}">
        <p14:creationId xmlns:p14="http://schemas.microsoft.com/office/powerpoint/2010/main" val="307041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809"/>
            <a:ext cx="12192000" cy="987927"/>
          </a:xfrm>
        </p:spPr>
        <p:txBody>
          <a:bodyPr>
            <a:normAutofit fontScale="90000"/>
          </a:bodyPr>
          <a:lstStyle/>
          <a:p>
            <a:r>
              <a:rPr lang="en-GB" dirty="0"/>
              <a:t>“Colocalisation” means different things to different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43" y="1124745"/>
            <a:ext cx="4237575" cy="557094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0000"/>
                </a:solidFill>
              </a:rPr>
              <a:t>Red</a:t>
            </a:r>
            <a:r>
              <a:rPr lang="en-GB" sz="1800" dirty="0"/>
              <a:t> + </a:t>
            </a:r>
            <a:r>
              <a:rPr lang="en-GB" sz="1800" dirty="0">
                <a:solidFill>
                  <a:srgbClr val="00B050"/>
                </a:solidFill>
              </a:rPr>
              <a:t>Green</a:t>
            </a:r>
            <a:r>
              <a:rPr lang="en-GB" sz="1800" dirty="0"/>
              <a:t> = </a:t>
            </a:r>
            <a:r>
              <a:rPr lang="en-GB" sz="1800" dirty="0">
                <a:solidFill>
                  <a:srgbClr val="FFFF00"/>
                </a:solidFill>
              </a:rPr>
              <a:t>Yellow</a:t>
            </a:r>
            <a:r>
              <a:rPr lang="en-GB" sz="1800" dirty="0"/>
              <a:t>?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Co-occurrence: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Molecules present in a region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 concentration relationship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Correlation analysis: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Stoichiometric relationship between molecules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 spatial information</a:t>
            </a:r>
            <a:endParaRPr lang="en-GB" sz="18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2725" b="49152"/>
          <a:stretch/>
        </p:blipFill>
        <p:spPr>
          <a:xfrm>
            <a:off x="8770957" y="3789064"/>
            <a:ext cx="3013675" cy="2736000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977129" y="1397638"/>
            <a:ext cx="2591479" cy="1908000"/>
            <a:chOff x="467544" y="3789040"/>
            <a:chExt cx="3165436" cy="2330584"/>
          </a:xfrm>
        </p:grpSpPr>
        <p:sp>
          <p:nvSpPr>
            <p:cNvPr id="8" name="Oval 7"/>
            <p:cNvSpPr/>
            <p:nvPr/>
          </p:nvSpPr>
          <p:spPr>
            <a:xfrm>
              <a:off x="467544" y="3789040"/>
              <a:ext cx="1924100" cy="18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708880" y="4319424"/>
              <a:ext cx="1924100" cy="18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</p:grp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700481"/>
              </p:ext>
            </p:extLst>
          </p:nvPr>
        </p:nvGraphicFramePr>
        <p:xfrm>
          <a:off x="4727848" y="4005064"/>
          <a:ext cx="3708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53" y="1244787"/>
            <a:ext cx="2880000" cy="2194288"/>
          </a:xfrm>
          <a:prstGeom prst="rect">
            <a:avLst/>
          </a:prstGeom>
        </p:spPr>
      </p:pic>
      <p:sp>
        <p:nvSpPr>
          <p:cNvPr id="4" name="Multiply 3"/>
          <p:cNvSpPr/>
          <p:nvPr/>
        </p:nvSpPr>
        <p:spPr>
          <a:xfrm>
            <a:off x="5317653" y="1243931"/>
            <a:ext cx="2520000" cy="21960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7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0" grpId="0">
        <p:bldAsOne/>
      </p:bldGraphic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4A67B7C9-47E6-4C05-B496-D6F1CF52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5400" dirty="0"/>
              <a:t>Common sources of error</a:t>
            </a:r>
          </a:p>
        </p:txBody>
      </p:sp>
    </p:spTree>
    <p:extLst>
      <p:ext uri="{BB962C8B-B14F-4D97-AF65-F5344CB8AC3E}">
        <p14:creationId xmlns:p14="http://schemas.microsoft.com/office/powerpoint/2010/main" val="1252991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9" y="973906"/>
            <a:ext cx="10359523" cy="579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679340"/>
            <a:ext cx="12216680" cy="122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000" y="1089376"/>
            <a:ext cx="9252000" cy="57240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Probes:</a:t>
            </a:r>
          </a:p>
          <a:p>
            <a:pPr>
              <a:lnSpc>
                <a:spcPct val="150000"/>
              </a:lnSpc>
            </a:pPr>
            <a:r>
              <a:rPr lang="en-GB" dirty="0"/>
              <a:t>Signal is sufficient to distinguish from noise and background</a:t>
            </a:r>
          </a:p>
          <a:p>
            <a:pPr>
              <a:lnSpc>
                <a:spcPct val="150000"/>
              </a:lnSpc>
            </a:pPr>
            <a:r>
              <a:rPr lang="en-GB" dirty="0"/>
              <a:t>Uncontaminated by auto-fluorescence</a:t>
            </a:r>
          </a:p>
          <a:p>
            <a:pPr>
              <a:lnSpc>
                <a:spcPct val="150000"/>
              </a:lnSpc>
            </a:pPr>
            <a:r>
              <a:rPr lang="en-GB" dirty="0"/>
              <a:t>Free of signal bleed-through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Image:</a:t>
            </a:r>
          </a:p>
          <a:p>
            <a:pPr>
              <a:lnSpc>
                <a:spcPct val="150000"/>
              </a:lnSpc>
            </a:pPr>
            <a:r>
              <a:rPr lang="en-GB" dirty="0"/>
              <a:t>No lossy compression</a:t>
            </a:r>
          </a:p>
          <a:p>
            <a:pPr>
              <a:lnSpc>
                <a:spcPct val="150000"/>
              </a:lnSpc>
            </a:pPr>
            <a:r>
              <a:rPr lang="en-GB" dirty="0"/>
              <a:t>Not saturated / clipped / overexposed</a:t>
            </a:r>
          </a:p>
          <a:p>
            <a:pPr>
              <a:lnSpc>
                <a:spcPct val="150000"/>
              </a:lnSpc>
            </a:pPr>
            <a:r>
              <a:rPr lang="en-GB" dirty="0"/>
              <a:t>Spatial resolution sufficiently high</a:t>
            </a:r>
          </a:p>
        </p:txBody>
      </p:sp>
    </p:spTree>
    <p:extLst>
      <p:ext uri="{BB962C8B-B14F-4D97-AF65-F5344CB8AC3E}">
        <p14:creationId xmlns:p14="http://schemas.microsoft.com/office/powerpoint/2010/main" val="214688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" y="2150819"/>
            <a:ext cx="11740311" cy="38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" y="2150820"/>
            <a:ext cx="11610515" cy="385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7608" y="2276872"/>
            <a:ext cx="213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Emission</a:t>
            </a:r>
          </a:p>
          <a:p>
            <a:pPr algn="r"/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Filter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" y="2150820"/>
            <a:ext cx="11814713" cy="385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39817" y="6300028"/>
            <a:ext cx="332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https://searchlight.semrock.com/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8912" y="402195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GFP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51985" y="402195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RFP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3879" y="2276872"/>
            <a:ext cx="1097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Excitation</a:t>
            </a:r>
          </a:p>
          <a:p>
            <a:pPr algn="r"/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Filter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7888" y="402195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GFP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95242" y="402195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RFP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263352" y="1196753"/>
            <a:ext cx="11665296" cy="1267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Maximizing excitation and emission collection should be balanced with minimizing bleed-through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Avoiding bleed-through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9A23E6-CE80-4CD8-BE59-975D03ACF986}"/>
              </a:ext>
            </a:extLst>
          </p:cNvPr>
          <p:cNvSpPr/>
          <p:nvPr/>
        </p:nvSpPr>
        <p:spPr>
          <a:xfrm>
            <a:off x="4872990" y="5162305"/>
            <a:ext cx="1234996" cy="274565"/>
          </a:xfrm>
          <a:custGeom>
            <a:avLst/>
            <a:gdLst>
              <a:gd name="connsiteX0" fmla="*/ 1234440 w 1234996"/>
              <a:gd name="connsiteY0" fmla="*/ 11675 h 274565"/>
              <a:gd name="connsiteX1" fmla="*/ 1215390 w 1234996"/>
              <a:gd name="connsiteY1" fmla="*/ 15485 h 274565"/>
              <a:gd name="connsiteX2" fmla="*/ 1203960 w 1234996"/>
              <a:gd name="connsiteY2" fmla="*/ 23105 h 274565"/>
              <a:gd name="connsiteX3" fmla="*/ 1188720 w 1234996"/>
              <a:gd name="connsiteY3" fmla="*/ 30725 h 274565"/>
              <a:gd name="connsiteX4" fmla="*/ 1173480 w 1234996"/>
              <a:gd name="connsiteY4" fmla="*/ 34535 h 274565"/>
              <a:gd name="connsiteX5" fmla="*/ 1162050 w 1234996"/>
              <a:gd name="connsiteY5" fmla="*/ 38345 h 274565"/>
              <a:gd name="connsiteX6" fmla="*/ 1139190 w 1234996"/>
              <a:gd name="connsiteY6" fmla="*/ 57395 h 274565"/>
              <a:gd name="connsiteX7" fmla="*/ 1127760 w 1234996"/>
              <a:gd name="connsiteY7" fmla="*/ 61205 h 274565"/>
              <a:gd name="connsiteX8" fmla="*/ 1101090 w 1234996"/>
              <a:gd name="connsiteY8" fmla="*/ 76445 h 274565"/>
              <a:gd name="connsiteX9" fmla="*/ 1078230 w 1234996"/>
              <a:gd name="connsiteY9" fmla="*/ 84065 h 274565"/>
              <a:gd name="connsiteX10" fmla="*/ 1066800 w 1234996"/>
              <a:gd name="connsiteY10" fmla="*/ 87875 h 274565"/>
              <a:gd name="connsiteX11" fmla="*/ 1051560 w 1234996"/>
              <a:gd name="connsiteY11" fmla="*/ 91685 h 274565"/>
              <a:gd name="connsiteX12" fmla="*/ 1040130 w 1234996"/>
              <a:gd name="connsiteY12" fmla="*/ 95495 h 274565"/>
              <a:gd name="connsiteX13" fmla="*/ 1024890 w 1234996"/>
              <a:gd name="connsiteY13" fmla="*/ 99305 h 274565"/>
              <a:gd name="connsiteX14" fmla="*/ 1002030 w 1234996"/>
              <a:gd name="connsiteY14" fmla="*/ 106925 h 274565"/>
              <a:gd name="connsiteX15" fmla="*/ 986790 w 1234996"/>
              <a:gd name="connsiteY15" fmla="*/ 110735 h 274565"/>
              <a:gd name="connsiteX16" fmla="*/ 918210 w 1234996"/>
              <a:gd name="connsiteY16" fmla="*/ 129785 h 274565"/>
              <a:gd name="connsiteX17" fmla="*/ 872490 w 1234996"/>
              <a:gd name="connsiteY17" fmla="*/ 137405 h 274565"/>
              <a:gd name="connsiteX18" fmla="*/ 838200 w 1234996"/>
              <a:gd name="connsiteY18" fmla="*/ 141215 h 274565"/>
              <a:gd name="connsiteX19" fmla="*/ 800100 w 1234996"/>
              <a:gd name="connsiteY19" fmla="*/ 148835 h 274565"/>
              <a:gd name="connsiteX20" fmla="*/ 784860 w 1234996"/>
              <a:gd name="connsiteY20" fmla="*/ 152645 h 274565"/>
              <a:gd name="connsiteX21" fmla="*/ 750570 w 1234996"/>
              <a:gd name="connsiteY21" fmla="*/ 156455 h 274565"/>
              <a:gd name="connsiteX22" fmla="*/ 739140 w 1234996"/>
              <a:gd name="connsiteY22" fmla="*/ 160265 h 274565"/>
              <a:gd name="connsiteX23" fmla="*/ 670560 w 1234996"/>
              <a:gd name="connsiteY23" fmla="*/ 167885 h 274565"/>
              <a:gd name="connsiteX24" fmla="*/ 636270 w 1234996"/>
              <a:gd name="connsiteY24" fmla="*/ 175505 h 274565"/>
              <a:gd name="connsiteX25" fmla="*/ 590550 w 1234996"/>
              <a:gd name="connsiteY25" fmla="*/ 183125 h 274565"/>
              <a:gd name="connsiteX26" fmla="*/ 571500 w 1234996"/>
              <a:gd name="connsiteY26" fmla="*/ 186935 h 274565"/>
              <a:gd name="connsiteX27" fmla="*/ 533400 w 1234996"/>
              <a:gd name="connsiteY27" fmla="*/ 190745 h 274565"/>
              <a:gd name="connsiteX28" fmla="*/ 510540 w 1234996"/>
              <a:gd name="connsiteY28" fmla="*/ 194555 h 274565"/>
              <a:gd name="connsiteX29" fmla="*/ 491490 w 1234996"/>
              <a:gd name="connsiteY29" fmla="*/ 198365 h 274565"/>
              <a:gd name="connsiteX30" fmla="*/ 453390 w 1234996"/>
              <a:gd name="connsiteY30" fmla="*/ 202175 h 274565"/>
              <a:gd name="connsiteX31" fmla="*/ 430530 w 1234996"/>
              <a:gd name="connsiteY31" fmla="*/ 205985 h 274565"/>
              <a:gd name="connsiteX32" fmla="*/ 415290 w 1234996"/>
              <a:gd name="connsiteY32" fmla="*/ 209795 h 274565"/>
              <a:gd name="connsiteX33" fmla="*/ 381000 w 1234996"/>
              <a:gd name="connsiteY33" fmla="*/ 213605 h 274565"/>
              <a:gd name="connsiteX34" fmla="*/ 361950 w 1234996"/>
              <a:gd name="connsiteY34" fmla="*/ 217415 h 274565"/>
              <a:gd name="connsiteX35" fmla="*/ 350520 w 1234996"/>
              <a:gd name="connsiteY35" fmla="*/ 221225 h 274565"/>
              <a:gd name="connsiteX36" fmla="*/ 224790 w 1234996"/>
              <a:gd name="connsiteY36" fmla="*/ 228845 h 274565"/>
              <a:gd name="connsiteX37" fmla="*/ 190500 w 1234996"/>
              <a:gd name="connsiteY37" fmla="*/ 236465 h 274565"/>
              <a:gd name="connsiteX38" fmla="*/ 160020 w 1234996"/>
              <a:gd name="connsiteY38" fmla="*/ 240275 h 274565"/>
              <a:gd name="connsiteX39" fmla="*/ 95250 w 1234996"/>
              <a:gd name="connsiteY39" fmla="*/ 247895 h 274565"/>
              <a:gd name="connsiteX40" fmla="*/ 60960 w 1234996"/>
              <a:gd name="connsiteY40" fmla="*/ 255515 h 274565"/>
              <a:gd name="connsiteX41" fmla="*/ 0 w 1234996"/>
              <a:gd name="connsiteY41" fmla="*/ 263135 h 274565"/>
              <a:gd name="connsiteX42" fmla="*/ 476250 w 1234996"/>
              <a:gd name="connsiteY42" fmla="*/ 266945 h 274565"/>
              <a:gd name="connsiteX43" fmla="*/ 529590 w 1234996"/>
              <a:gd name="connsiteY43" fmla="*/ 270755 h 274565"/>
              <a:gd name="connsiteX44" fmla="*/ 876300 w 1234996"/>
              <a:gd name="connsiteY44" fmla="*/ 263135 h 274565"/>
              <a:gd name="connsiteX45" fmla="*/ 1047750 w 1234996"/>
              <a:gd name="connsiteY45" fmla="*/ 270755 h 274565"/>
              <a:gd name="connsiteX46" fmla="*/ 1062990 w 1234996"/>
              <a:gd name="connsiteY46" fmla="*/ 274565 h 274565"/>
              <a:gd name="connsiteX47" fmla="*/ 1184910 w 1234996"/>
              <a:gd name="connsiteY47" fmla="*/ 270755 h 274565"/>
              <a:gd name="connsiteX48" fmla="*/ 1196340 w 1234996"/>
              <a:gd name="connsiteY48" fmla="*/ 266945 h 274565"/>
              <a:gd name="connsiteX49" fmla="*/ 1192530 w 1234996"/>
              <a:gd name="connsiteY49" fmla="*/ 179315 h 274565"/>
              <a:gd name="connsiteX50" fmla="*/ 1234440 w 1234996"/>
              <a:gd name="connsiteY50" fmla="*/ 11675 h 27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234996" h="274565">
                <a:moveTo>
                  <a:pt x="1234440" y="11675"/>
                </a:moveTo>
                <a:cubicBezTo>
                  <a:pt x="1238250" y="-15630"/>
                  <a:pt x="1221453" y="13211"/>
                  <a:pt x="1215390" y="15485"/>
                </a:cubicBezTo>
                <a:cubicBezTo>
                  <a:pt x="1211103" y="17093"/>
                  <a:pt x="1207936" y="20833"/>
                  <a:pt x="1203960" y="23105"/>
                </a:cubicBezTo>
                <a:cubicBezTo>
                  <a:pt x="1199029" y="25923"/>
                  <a:pt x="1194038" y="28731"/>
                  <a:pt x="1188720" y="30725"/>
                </a:cubicBezTo>
                <a:cubicBezTo>
                  <a:pt x="1183817" y="32564"/>
                  <a:pt x="1178515" y="33096"/>
                  <a:pt x="1173480" y="34535"/>
                </a:cubicBezTo>
                <a:cubicBezTo>
                  <a:pt x="1169618" y="35638"/>
                  <a:pt x="1165860" y="37075"/>
                  <a:pt x="1162050" y="38345"/>
                </a:cubicBezTo>
                <a:cubicBezTo>
                  <a:pt x="1153624" y="46771"/>
                  <a:pt x="1149799" y="52091"/>
                  <a:pt x="1139190" y="57395"/>
                </a:cubicBezTo>
                <a:cubicBezTo>
                  <a:pt x="1135598" y="59191"/>
                  <a:pt x="1131352" y="59409"/>
                  <a:pt x="1127760" y="61205"/>
                </a:cubicBezTo>
                <a:cubicBezTo>
                  <a:pt x="1100267" y="74952"/>
                  <a:pt x="1134488" y="63086"/>
                  <a:pt x="1101090" y="76445"/>
                </a:cubicBezTo>
                <a:cubicBezTo>
                  <a:pt x="1093632" y="79428"/>
                  <a:pt x="1085850" y="81525"/>
                  <a:pt x="1078230" y="84065"/>
                </a:cubicBezTo>
                <a:cubicBezTo>
                  <a:pt x="1074420" y="85335"/>
                  <a:pt x="1070696" y="86901"/>
                  <a:pt x="1066800" y="87875"/>
                </a:cubicBezTo>
                <a:cubicBezTo>
                  <a:pt x="1061720" y="89145"/>
                  <a:pt x="1056595" y="90246"/>
                  <a:pt x="1051560" y="91685"/>
                </a:cubicBezTo>
                <a:cubicBezTo>
                  <a:pt x="1047698" y="92788"/>
                  <a:pt x="1043992" y="94392"/>
                  <a:pt x="1040130" y="95495"/>
                </a:cubicBezTo>
                <a:cubicBezTo>
                  <a:pt x="1035095" y="96934"/>
                  <a:pt x="1029906" y="97800"/>
                  <a:pt x="1024890" y="99305"/>
                </a:cubicBezTo>
                <a:cubicBezTo>
                  <a:pt x="1017197" y="101613"/>
                  <a:pt x="1009822" y="104977"/>
                  <a:pt x="1002030" y="106925"/>
                </a:cubicBezTo>
                <a:cubicBezTo>
                  <a:pt x="996950" y="108195"/>
                  <a:pt x="991806" y="109230"/>
                  <a:pt x="986790" y="110735"/>
                </a:cubicBezTo>
                <a:cubicBezTo>
                  <a:pt x="956687" y="119766"/>
                  <a:pt x="956741" y="123363"/>
                  <a:pt x="918210" y="129785"/>
                </a:cubicBezTo>
                <a:cubicBezTo>
                  <a:pt x="902970" y="132325"/>
                  <a:pt x="887785" y="135220"/>
                  <a:pt x="872490" y="137405"/>
                </a:cubicBezTo>
                <a:cubicBezTo>
                  <a:pt x="861105" y="139031"/>
                  <a:pt x="849560" y="139421"/>
                  <a:pt x="838200" y="141215"/>
                </a:cubicBezTo>
                <a:cubicBezTo>
                  <a:pt x="825407" y="143235"/>
                  <a:pt x="812665" y="145694"/>
                  <a:pt x="800100" y="148835"/>
                </a:cubicBezTo>
                <a:cubicBezTo>
                  <a:pt x="795020" y="150105"/>
                  <a:pt x="790035" y="151849"/>
                  <a:pt x="784860" y="152645"/>
                </a:cubicBezTo>
                <a:cubicBezTo>
                  <a:pt x="773493" y="154394"/>
                  <a:pt x="762000" y="155185"/>
                  <a:pt x="750570" y="156455"/>
                </a:cubicBezTo>
                <a:cubicBezTo>
                  <a:pt x="746760" y="157725"/>
                  <a:pt x="743036" y="159291"/>
                  <a:pt x="739140" y="160265"/>
                </a:cubicBezTo>
                <a:cubicBezTo>
                  <a:pt x="714047" y="166538"/>
                  <a:pt x="700480" y="165583"/>
                  <a:pt x="670560" y="167885"/>
                </a:cubicBezTo>
                <a:cubicBezTo>
                  <a:pt x="607656" y="178369"/>
                  <a:pt x="673787" y="166126"/>
                  <a:pt x="636270" y="175505"/>
                </a:cubicBezTo>
                <a:cubicBezTo>
                  <a:pt x="618312" y="179995"/>
                  <a:pt x="609905" y="179899"/>
                  <a:pt x="590550" y="183125"/>
                </a:cubicBezTo>
                <a:cubicBezTo>
                  <a:pt x="584162" y="184190"/>
                  <a:pt x="577919" y="186079"/>
                  <a:pt x="571500" y="186935"/>
                </a:cubicBezTo>
                <a:cubicBezTo>
                  <a:pt x="558849" y="188622"/>
                  <a:pt x="546065" y="189162"/>
                  <a:pt x="533400" y="190745"/>
                </a:cubicBezTo>
                <a:cubicBezTo>
                  <a:pt x="525735" y="191703"/>
                  <a:pt x="518141" y="193173"/>
                  <a:pt x="510540" y="194555"/>
                </a:cubicBezTo>
                <a:cubicBezTo>
                  <a:pt x="504169" y="195713"/>
                  <a:pt x="497909" y="197509"/>
                  <a:pt x="491490" y="198365"/>
                </a:cubicBezTo>
                <a:cubicBezTo>
                  <a:pt x="478839" y="200052"/>
                  <a:pt x="466055" y="200592"/>
                  <a:pt x="453390" y="202175"/>
                </a:cubicBezTo>
                <a:cubicBezTo>
                  <a:pt x="445725" y="203133"/>
                  <a:pt x="438105" y="204470"/>
                  <a:pt x="430530" y="205985"/>
                </a:cubicBezTo>
                <a:cubicBezTo>
                  <a:pt x="425395" y="207012"/>
                  <a:pt x="420465" y="208999"/>
                  <a:pt x="415290" y="209795"/>
                </a:cubicBezTo>
                <a:cubicBezTo>
                  <a:pt x="403923" y="211544"/>
                  <a:pt x="392385" y="211979"/>
                  <a:pt x="381000" y="213605"/>
                </a:cubicBezTo>
                <a:cubicBezTo>
                  <a:pt x="374589" y="214521"/>
                  <a:pt x="368232" y="215844"/>
                  <a:pt x="361950" y="217415"/>
                </a:cubicBezTo>
                <a:cubicBezTo>
                  <a:pt x="358054" y="218389"/>
                  <a:pt x="354489" y="220614"/>
                  <a:pt x="350520" y="221225"/>
                </a:cubicBezTo>
                <a:cubicBezTo>
                  <a:pt x="316109" y="226519"/>
                  <a:pt x="250076" y="227746"/>
                  <a:pt x="224790" y="228845"/>
                </a:cubicBezTo>
                <a:cubicBezTo>
                  <a:pt x="212654" y="231879"/>
                  <a:pt x="203076" y="234530"/>
                  <a:pt x="190500" y="236465"/>
                </a:cubicBezTo>
                <a:cubicBezTo>
                  <a:pt x="180380" y="238022"/>
                  <a:pt x="170156" y="238827"/>
                  <a:pt x="160020" y="240275"/>
                </a:cubicBezTo>
                <a:cubicBezTo>
                  <a:pt x="106504" y="247920"/>
                  <a:pt x="175395" y="240609"/>
                  <a:pt x="95250" y="247895"/>
                </a:cubicBezTo>
                <a:cubicBezTo>
                  <a:pt x="84902" y="250482"/>
                  <a:pt x="71325" y="254133"/>
                  <a:pt x="60960" y="255515"/>
                </a:cubicBezTo>
                <a:cubicBezTo>
                  <a:pt x="-30614" y="267725"/>
                  <a:pt x="63162" y="252608"/>
                  <a:pt x="0" y="263135"/>
                </a:cubicBezTo>
                <a:lnTo>
                  <a:pt x="476250" y="266945"/>
                </a:lnTo>
                <a:cubicBezTo>
                  <a:pt x="494073" y="267201"/>
                  <a:pt x="511765" y="270755"/>
                  <a:pt x="529590" y="270755"/>
                </a:cubicBezTo>
                <a:cubicBezTo>
                  <a:pt x="617778" y="270755"/>
                  <a:pt x="778699" y="265846"/>
                  <a:pt x="876300" y="263135"/>
                </a:cubicBezTo>
                <a:cubicBezTo>
                  <a:pt x="929763" y="264542"/>
                  <a:pt x="991945" y="260609"/>
                  <a:pt x="1047750" y="270755"/>
                </a:cubicBezTo>
                <a:cubicBezTo>
                  <a:pt x="1052902" y="271692"/>
                  <a:pt x="1057910" y="273295"/>
                  <a:pt x="1062990" y="274565"/>
                </a:cubicBezTo>
                <a:cubicBezTo>
                  <a:pt x="1103630" y="273295"/>
                  <a:pt x="1144316" y="273075"/>
                  <a:pt x="1184910" y="270755"/>
                </a:cubicBezTo>
                <a:cubicBezTo>
                  <a:pt x="1188920" y="270526"/>
                  <a:pt x="1196006" y="270947"/>
                  <a:pt x="1196340" y="266945"/>
                </a:cubicBezTo>
                <a:cubicBezTo>
                  <a:pt x="1198768" y="237808"/>
                  <a:pt x="1193800" y="208525"/>
                  <a:pt x="1192530" y="179315"/>
                </a:cubicBezTo>
                <a:cubicBezTo>
                  <a:pt x="1199082" y="100689"/>
                  <a:pt x="1230630" y="38980"/>
                  <a:pt x="1234440" y="116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09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1" grpId="0"/>
      <p:bldP spid="13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75581"/>
            <a:ext cx="7267415" cy="4306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91" y="1269000"/>
            <a:ext cx="7411274" cy="4320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897" y="2462419"/>
            <a:ext cx="7798759" cy="432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0826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Chromatic aberration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077" y="975350"/>
            <a:ext cx="7193846" cy="5405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33462" y="6444044"/>
            <a:ext cx="235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Waters, JCB,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88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324" t="17278" r="22477" b="9069"/>
          <a:stretch/>
        </p:blipFill>
        <p:spPr>
          <a:xfrm>
            <a:off x="125714" y="188640"/>
            <a:ext cx="6937649" cy="46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48" r="5792" b="926"/>
          <a:stretch/>
        </p:blipFill>
        <p:spPr>
          <a:xfrm>
            <a:off x="3318590" y="63000"/>
            <a:ext cx="5554820" cy="6732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85940-CA38-4667-B831-3DF31F299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6" t="23231" r="44094" b="600"/>
          <a:stretch/>
        </p:blipFill>
        <p:spPr>
          <a:xfrm>
            <a:off x="6361734" y="675000"/>
            <a:ext cx="5694573" cy="61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64D632-9744-4172-9289-FF8E9FFEB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80" t="9051" r="36677"/>
          <a:stretch/>
        </p:blipFill>
        <p:spPr>
          <a:xfrm>
            <a:off x="2783632" y="23276"/>
            <a:ext cx="6624736" cy="681144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536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dirty="0">
                <a:solidFill>
                  <a:srgbClr val="FFFF00"/>
                </a:solidFill>
              </a:rPr>
              <a:t>Quantitative</a:t>
            </a:r>
            <a:r>
              <a:rPr lang="en-GB" dirty="0"/>
              <a:t> Colocalisation?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00" y="980728"/>
            <a:ext cx="9288000" cy="4523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3610" y="6444044"/>
            <a:ext cx="415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Dunn et al., </a:t>
            </a:r>
            <a:r>
              <a:rPr lang="en-GB" i="1" dirty="0"/>
              <a:t>Am J </a:t>
            </a:r>
            <a:r>
              <a:rPr lang="en-GB" i="1" dirty="0" err="1"/>
              <a:t>Physiol</a:t>
            </a:r>
            <a:r>
              <a:rPr lang="en-GB" i="1" dirty="0"/>
              <a:t> Cell </a:t>
            </a:r>
            <a:r>
              <a:rPr lang="en-GB" i="1" dirty="0" err="1"/>
              <a:t>Physiol</a:t>
            </a:r>
            <a:r>
              <a:rPr lang="en-GB" dirty="0"/>
              <a:t>, 2011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672" y="5661248"/>
            <a:ext cx="1200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Under the conditions of proportional co-distribution, points of the scatterplot cluster around a straight line, whose slope reflects the ratio of the fluorescence of the two probes</a:t>
            </a:r>
            <a:r>
              <a:rPr lang="en-US" dirty="0"/>
              <a:t>.”</a:t>
            </a:r>
          </a:p>
        </p:txBody>
      </p:sp>
      <p:sp>
        <p:nvSpPr>
          <p:cNvPr id="2" name="Rectangle 1"/>
          <p:cNvSpPr/>
          <p:nvPr/>
        </p:nvSpPr>
        <p:spPr>
          <a:xfrm>
            <a:off x="1380000" y="3284984"/>
            <a:ext cx="9432000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429000"/>
            <a:ext cx="11928648" cy="3633788"/>
          </a:xfrm>
          <a:solidFill>
            <a:schemeClr val="bg1">
              <a:alpha val="65000"/>
            </a:schemeClr>
          </a:solid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Two criteria must be met: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Co-occurrence - spatial overlap of probes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Correlation - probes are co-distributed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Distribution may overlap, but not proportionally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DAPI will overlap with nuclear proteins, but will unlikely be proportional</a:t>
            </a:r>
          </a:p>
        </p:txBody>
      </p:sp>
    </p:spTree>
    <p:extLst>
      <p:ext uri="{BB962C8B-B14F-4D97-AF65-F5344CB8AC3E}">
        <p14:creationId xmlns:p14="http://schemas.microsoft.com/office/powerpoint/2010/main" val="17710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/>
          <a:stretch/>
        </p:blipFill>
        <p:spPr>
          <a:xfrm>
            <a:off x="767408" y="980728"/>
            <a:ext cx="5732675" cy="56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73" y="951526"/>
            <a:ext cx="3513255" cy="58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COLOC2 – FIJI Plugin for colocalisation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5C845-BA9E-4F97-954C-D92861A0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584684"/>
            <a:ext cx="1158893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BBCA7-203E-48CB-AF2F-E3CE486350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4797152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The Importance of controls</a:t>
            </a:r>
          </a:p>
        </p:txBody>
      </p:sp>
    </p:spTree>
    <p:extLst>
      <p:ext uri="{BB962C8B-B14F-4D97-AF65-F5344CB8AC3E}">
        <p14:creationId xmlns:p14="http://schemas.microsoft.com/office/powerpoint/2010/main" val="3685479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1344" y="1394460"/>
            <a:ext cx="11809312" cy="40690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/>
              <a:t>Correlation coefficients mean little in isolation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600" dirty="0"/>
              <a:t>Analyses should include positive and negative controls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But, control samples may not exist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Practical alternative: generate a “random” distribution by scrambling, translation or rotation.</a:t>
            </a:r>
          </a:p>
        </p:txBody>
      </p:sp>
    </p:spTree>
    <p:extLst>
      <p:ext uri="{BB962C8B-B14F-4D97-AF65-F5344CB8AC3E}">
        <p14:creationId xmlns:p14="http://schemas.microsoft.com/office/powerpoint/2010/main" val="236626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controls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040" y="1917216"/>
            <a:ext cx="3456000" cy="345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3540" y="5549170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P = -0.06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2" y="1917216"/>
            <a:ext cx="3456000" cy="345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7412" y="5549170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P = 0.95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491801" y="1320947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Original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03127" y="1351535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Rotated 90°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48" y="1917216"/>
            <a:ext cx="3456000" cy="345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25248" y="1320947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Randomised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9634628" y="5549170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P = 0.00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2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Things to consider when generating controls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80" y="1323192"/>
            <a:ext cx="2808000" cy="280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8146" y="4276376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 = 0.95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262" y="90872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Original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04418" y="90872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Random Noise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13799" y="4276376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 = 0.00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432" y="1323192"/>
            <a:ext cx="2808000" cy="280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368" y="4874384"/>
            <a:ext cx="9005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Spatial Autocorrelation: the value of one pixel is likely to be similar to that of its neighboring pixels.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indicate a block size should be the size of the PSF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Should equal or exceed the size of the objects in an image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47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365834"/>
            <a:ext cx="8928243" cy="51955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GB" sz="2600"/>
              <a:t>Crick Advanced Light Microscopy ● SW302 ● </a:t>
            </a:r>
            <a:r>
              <a:rPr lang="en-GB" sz="2600">
                <a:solidFill>
                  <a:srgbClr val="00B0F0"/>
                </a:solidFill>
              </a:rPr>
              <a:t>david.barry@crick.ac.uk</a:t>
            </a:r>
          </a:p>
          <a:p>
            <a:pPr lvl="1" algn="ctr"/>
            <a:endParaRPr lang="en-GB" sz="2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30" t="16738" r="2493" b="28222"/>
          <a:stretch/>
        </p:blipFill>
        <p:spPr>
          <a:xfrm>
            <a:off x="246000" y="211334"/>
            <a:ext cx="3636000" cy="1588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" t="18677" r="52129" b="16750"/>
          <a:stretch/>
        </p:blipFill>
        <p:spPr>
          <a:xfrm>
            <a:off x="4024326" y="211334"/>
            <a:ext cx="7921674" cy="6012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DEBD1E-F0F0-42AB-91B5-D0A76B0279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35" t="8964" r="6506" b="34735"/>
          <a:stretch/>
        </p:blipFill>
        <p:spPr>
          <a:xfrm>
            <a:off x="246000" y="1599016"/>
            <a:ext cx="11700000" cy="462431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0149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4692504" y="1743904"/>
            <a:ext cx="5867992" cy="4082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/>
              <a:t>4 Teams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6 Quizzes - 11 Points in Total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2 Challenges - 14 Points in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280307-DA88-46E9-BAA8-0889DF2A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40" y="620688"/>
            <a:ext cx="3096000" cy="52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1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4D1C-3523-4AA7-AC18-B380F7B3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594B-6D38-4D7F-81F5-A2F5E506C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https://dx.doi.org/10.1083/jcb.200903097</a:t>
            </a:r>
            <a:endParaRPr lang="en-GB" dirty="0"/>
          </a:p>
          <a:p>
            <a:r>
              <a:rPr lang="en-GB" dirty="0">
                <a:hlinkClick r:id="rId3"/>
              </a:rPr>
              <a:t>https://dx.doi.org/10.1073/pnas.1711314115</a:t>
            </a:r>
            <a:endParaRPr lang="en-GB" dirty="0"/>
          </a:p>
          <a:p>
            <a:r>
              <a:rPr lang="en-GB" dirty="0">
                <a:hlinkClick r:id="rId4"/>
              </a:rPr>
              <a:t>https://dx.doi.org/10.1152/ajpcell.00462.2010</a:t>
            </a:r>
            <a:endParaRPr lang="en-GB" dirty="0"/>
          </a:p>
          <a:p>
            <a:r>
              <a:rPr lang="en-GB" dirty="0">
                <a:hlinkClick r:id="rId5"/>
              </a:rPr>
              <a:t>https://doi.org/10.1111/j.1365-2818.2006.01706.x</a:t>
            </a:r>
            <a:endParaRPr lang="en-GB" dirty="0"/>
          </a:p>
          <a:p>
            <a:r>
              <a:rPr lang="en-GB" dirty="0">
                <a:hlinkClick r:id="rId6"/>
              </a:rPr>
              <a:t>https://doi.org/10.1529/biophysj.103.038422</a:t>
            </a:r>
            <a:endParaRPr lang="en-GB" dirty="0"/>
          </a:p>
          <a:p>
            <a:r>
              <a:rPr lang="en-GB" dirty="0">
                <a:hlinkClick r:id="rId7"/>
              </a:rPr>
              <a:t>https://doi.org/10.1242/jcs.211847</a:t>
            </a:r>
            <a:endParaRPr lang="en-GB" dirty="0"/>
          </a:p>
          <a:p>
            <a:r>
              <a:rPr lang="en-GB" dirty="0">
                <a:hlinkClick r:id="rId8"/>
              </a:rPr>
              <a:t>https://doi.org/10.1371/journal.pone.0111983</a:t>
            </a:r>
            <a:endParaRPr lang="en-GB" dirty="0"/>
          </a:p>
          <a:p>
            <a:r>
              <a:rPr lang="en-GB">
                <a:hlinkClick r:id="rId9"/>
              </a:rPr>
              <a:t>https://doi.org/10.1038/nmeth.3587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61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What do we mean by colocalisation?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88" y="980728"/>
            <a:ext cx="5616000" cy="56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80728"/>
            <a:ext cx="5616000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What do we mean by colocalisation?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6" y="980728"/>
            <a:ext cx="11856640" cy="19442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Typically refers to one of two things:</a:t>
            </a:r>
          </a:p>
          <a:p>
            <a:pPr lvl="1">
              <a:lnSpc>
                <a:spcPct val="150000"/>
              </a:lnSpc>
            </a:pPr>
            <a:r>
              <a:rPr lang="en-GB" sz="2400" b="1" dirty="0"/>
              <a:t>Biologists’ Definition:</a:t>
            </a:r>
            <a:r>
              <a:rPr lang="en-GB" sz="2400" dirty="0"/>
              <a:t> Co-occurrence of two or more proteins</a:t>
            </a:r>
          </a:p>
          <a:p>
            <a:pPr lvl="1">
              <a:lnSpc>
                <a:spcPct val="150000"/>
              </a:lnSpc>
            </a:pPr>
            <a:r>
              <a:rPr lang="en-GB" sz="2400" b="1" dirty="0"/>
              <a:t>Statisticians’ Definition: </a:t>
            </a:r>
            <a:r>
              <a:rPr lang="en-GB" sz="2400" dirty="0"/>
              <a:t>Correlation of two fluorescent signals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51384" y="3429336"/>
            <a:ext cx="4107249" cy="3024000"/>
            <a:chOff x="467544" y="3789040"/>
            <a:chExt cx="3165436" cy="2330584"/>
          </a:xfrm>
        </p:grpSpPr>
        <p:sp>
          <p:nvSpPr>
            <p:cNvPr id="4" name="Oval 3"/>
            <p:cNvSpPr/>
            <p:nvPr/>
          </p:nvSpPr>
          <p:spPr>
            <a:xfrm>
              <a:off x="467544" y="3789040"/>
              <a:ext cx="1924100" cy="18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708880" y="4319424"/>
              <a:ext cx="1924100" cy="18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</p:grp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86648"/>
              </p:ext>
            </p:extLst>
          </p:nvPr>
        </p:nvGraphicFramePr>
        <p:xfrm>
          <a:off x="5231904" y="3428999"/>
          <a:ext cx="6624000" cy="33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BAB9E33-C09A-4AA2-9149-58DE74BF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791" y="810039"/>
            <a:ext cx="7116417" cy="5237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DE91BC-BE71-4BD1-97F1-BFA5D6F45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14" y="0"/>
            <a:ext cx="9454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Biologists’ assessment often visual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9396" y="908720"/>
            <a:ext cx="10873208" cy="2674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Simplest Case: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Merge two fluorescence </a:t>
            </a:r>
            <a:r>
              <a:rPr lang="en-US" b="1" dirty="0"/>
              <a:t>pseudo-</a:t>
            </a:r>
            <a:r>
              <a:rPr lang="en-US" b="1" dirty="0" err="1"/>
              <a:t>coloured</a:t>
            </a:r>
            <a:r>
              <a:rPr lang="en-US" dirty="0"/>
              <a:t> images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Assess whether different wavelengths are present in same pixels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+ </a:t>
            </a:r>
            <a:r>
              <a:rPr lang="en-GB" dirty="0">
                <a:solidFill>
                  <a:srgbClr val="00B050"/>
                </a:solidFill>
              </a:rPr>
              <a:t>Green</a:t>
            </a:r>
            <a:r>
              <a:rPr lang="en-GB" dirty="0"/>
              <a:t> = </a:t>
            </a:r>
            <a:r>
              <a:rPr lang="en-GB" dirty="0">
                <a:solidFill>
                  <a:srgbClr val="FFFF00"/>
                </a:solidFill>
              </a:rPr>
              <a:t>Yellow</a:t>
            </a:r>
          </a:p>
          <a:p>
            <a:pPr lvl="1">
              <a:lnSpc>
                <a:spcPct val="100000"/>
              </a:lnSpc>
            </a:pPr>
            <a:r>
              <a:rPr lang="en-GB" b="1" dirty="0"/>
              <a:t>Problem: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Intermediate colour (e.g. yellow) only visible if probes overlap in similar proportions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66" t="1651" r="26952" b="49299"/>
          <a:stretch/>
        </p:blipFill>
        <p:spPr>
          <a:xfrm>
            <a:off x="1064295" y="3284984"/>
            <a:ext cx="10063411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152F-75BD-47E8-B53B-9212709D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“Colour” is highly subjective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539855-4961-4668-AEF4-8045ED7F6E01}"/>
              </a:ext>
            </a:extLst>
          </p:cNvPr>
          <p:cNvSpPr/>
          <p:nvPr/>
        </p:nvSpPr>
        <p:spPr>
          <a:xfrm>
            <a:off x="911424" y="2293372"/>
            <a:ext cx="2952328" cy="295232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63A1F9-7978-4DF4-AFDC-26E4531B4882}"/>
              </a:ext>
            </a:extLst>
          </p:cNvPr>
          <p:cNvSpPr/>
          <p:nvPr/>
        </p:nvSpPr>
        <p:spPr>
          <a:xfrm>
            <a:off x="4740456" y="2293372"/>
            <a:ext cx="2952328" cy="2952328"/>
          </a:xfrm>
          <a:prstGeom prst="ellipse">
            <a:avLst/>
          </a:prstGeom>
          <a:solidFill>
            <a:srgbClr val="D2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C7BCAA-8E53-430A-95DD-BFD57E3556B3}"/>
              </a:ext>
            </a:extLst>
          </p:cNvPr>
          <p:cNvSpPr/>
          <p:nvPr/>
        </p:nvSpPr>
        <p:spPr>
          <a:xfrm>
            <a:off x="8569487" y="2293372"/>
            <a:ext cx="2952328" cy="2952328"/>
          </a:xfrm>
          <a:prstGeom prst="ellipse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81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129869"/>
            <a:ext cx="11412000" cy="3531379"/>
          </a:xfrm>
        </p:spPr>
      </p:pic>
      <p:sp>
        <p:nvSpPr>
          <p:cNvPr id="3" name="TextBox 2"/>
          <p:cNvSpPr txBox="1"/>
          <p:nvPr/>
        </p:nvSpPr>
        <p:spPr>
          <a:xfrm>
            <a:off x="119336" y="620688"/>
            <a:ext cx="3487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Which nucleus is brighter?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F1226B-A2D4-4880-807B-2A0CDF52D13B}"/>
              </a:ext>
            </a:extLst>
          </p:cNvPr>
          <p:cNvGrpSpPr>
            <a:grpSpLocks noChangeAspect="1"/>
          </p:cNvGrpSpPr>
          <p:nvPr/>
        </p:nvGrpSpPr>
        <p:grpSpPr>
          <a:xfrm>
            <a:off x="407368" y="2129990"/>
            <a:ext cx="11412000" cy="3531050"/>
            <a:chOff x="252000" y="1379981"/>
            <a:chExt cx="8640000" cy="26721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00" y="1379981"/>
              <a:ext cx="8640000" cy="267216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75335" y="1763524"/>
              <a:ext cx="1598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/>
                <a:t>Same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56" y="116632"/>
            <a:ext cx="4104000" cy="41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96" y="2636912"/>
            <a:ext cx="4104000" cy="41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6632"/>
            <a:ext cx="4104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4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15299</TotalTime>
  <Words>738</Words>
  <Application>Microsoft Office PowerPoint</Application>
  <PresentationFormat>Widescreen</PresentationFormat>
  <Paragraphs>133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Century Gothic</vt:lpstr>
      <vt:lpstr>Vapor Trail</vt:lpstr>
      <vt:lpstr>Introduction to colocalisation analysis</vt:lpstr>
      <vt:lpstr>PowerPoint Presentation</vt:lpstr>
      <vt:lpstr>PowerPoint Presentation</vt:lpstr>
      <vt:lpstr>What do we mean by colocalisation?</vt:lpstr>
      <vt:lpstr>What do we mean by colocalisation?</vt:lpstr>
      <vt:lpstr>Biologists’ assessment often visual</vt:lpstr>
      <vt:lpstr>“Colour” is highly subjective</vt:lpstr>
      <vt:lpstr>PowerPoint Presentation</vt:lpstr>
      <vt:lpstr>PowerPoint Presentation</vt:lpstr>
      <vt:lpstr>Quiz 1: For 1 Point, How many colours Are There?</vt:lpstr>
      <vt:lpstr>Co-Occurance never actually happens!</vt:lpstr>
      <vt:lpstr>what if DOTs overlap at max resolution?</vt:lpstr>
      <vt:lpstr>To put that in perspective…</vt:lpstr>
      <vt:lpstr>Correlation is not causation</vt:lpstr>
      <vt:lpstr>Quiz 2</vt:lpstr>
      <vt:lpstr>“Colocalisation” means different things to different people</vt:lpstr>
      <vt:lpstr>Common sources of error</vt:lpstr>
      <vt:lpstr>Potential pitfalls</vt:lpstr>
      <vt:lpstr>Avoiding bleed-through</vt:lpstr>
      <vt:lpstr>Chromatic aberration</vt:lpstr>
      <vt:lpstr>PowerPoint Presentation</vt:lpstr>
      <vt:lpstr>What is Quantitative Colocalisation?</vt:lpstr>
      <vt:lpstr>PowerPoint Presentation</vt:lpstr>
      <vt:lpstr>COLOC2 – FIJI Plugin for colocalisation analysis</vt:lpstr>
      <vt:lpstr>The Importance of controls</vt:lpstr>
      <vt:lpstr>Controls</vt:lpstr>
      <vt:lpstr>Generating controls</vt:lpstr>
      <vt:lpstr>Things to consider when generating controls</vt:lpstr>
      <vt:lpstr>PowerPoint Presentation</vt:lpstr>
      <vt:lpstr>Useful References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620</cp:revision>
  <cp:lastPrinted>2020-04-01T15:24:34Z</cp:lastPrinted>
  <dcterms:created xsi:type="dcterms:W3CDTF">2016-07-22T14:21:29Z</dcterms:created>
  <dcterms:modified xsi:type="dcterms:W3CDTF">2022-08-02T11:35:02Z</dcterms:modified>
</cp:coreProperties>
</file>